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8" r:id="rId2"/>
    <p:sldId id="281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301" r:id="rId14"/>
    <p:sldId id="302" r:id="rId15"/>
    <p:sldId id="308" r:id="rId16"/>
    <p:sldId id="303" r:id="rId17"/>
    <p:sldId id="304" r:id="rId18"/>
    <p:sldId id="305" r:id="rId19"/>
    <p:sldId id="309" r:id="rId20"/>
    <p:sldId id="310" r:id="rId21"/>
    <p:sldId id="326" r:id="rId22"/>
    <p:sldId id="312" r:id="rId23"/>
    <p:sldId id="324" r:id="rId24"/>
    <p:sldId id="325" r:id="rId25"/>
    <p:sldId id="311" r:id="rId26"/>
    <p:sldId id="313" r:id="rId27"/>
    <p:sldId id="314" r:id="rId28"/>
    <p:sldId id="315" r:id="rId29"/>
    <p:sldId id="318" r:id="rId30"/>
    <p:sldId id="319" r:id="rId31"/>
    <p:sldId id="323" r:id="rId32"/>
    <p:sldId id="320" r:id="rId33"/>
    <p:sldId id="300" r:id="rId34"/>
    <p:sldId id="32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ftuh Mashuri" initials="MM" lastIdx="1" clrIdx="0">
    <p:extLst>
      <p:ext uri="{19B8F6BF-5375-455C-9EA6-DF929625EA0E}">
        <p15:presenceInfo xmlns:p15="http://schemas.microsoft.com/office/powerpoint/2012/main" userId="b674d7c2fa48b9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9595"/>
    <a:srgbClr val="B20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CC67C-FF58-4BF4-8D82-B67A37C0B664}" type="datetimeFigureOut">
              <a:rPr lang="en-ID" smtClean="0"/>
              <a:t>14/08/21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EC3A3-58A1-44D2-8DE3-38FCC37C9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6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6213-F314-4EC5-8EC7-D73901948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EF43E-7DE8-4E3B-B692-6DAF64E7A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A2069-443F-4023-B4B3-76BFB0CB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843C8-0407-449E-9C2F-8E181078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4A9CF-2273-486C-980E-73318BE0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1932-6A5F-4947-B9C8-E7EE0D5E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CD94A-08B1-4A3D-9DF0-E303081DA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4C064-DBD2-4167-B478-4688B5D4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86BBF-50F6-413C-8137-A0F039FEC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A8830-F1A3-471F-9D7F-F444DDA62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07C09-327E-4947-9CA1-06C0DBD88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911FC-42D8-4E69-99C6-98AE4F219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0B929-8BFC-4015-8FCE-3174CFF8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A000-A75F-423C-94DC-5CEDB282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FCEB7-503C-42EC-80AA-7ABB04F4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7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0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C220-CD6E-4709-820E-2C7519C3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B34EC-37DB-4020-9869-3EA93BB3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AFEEB-88FC-4D84-A93B-3F3C1AC1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049CB-D5C3-4DD1-8C09-184B4992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4B305-5277-4BA7-A57A-CB11777E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6772-F850-408E-9CE9-64B05C10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EA257-671B-462E-B609-8FD55DF9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9D11-9B48-4F04-A69B-78F32831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B1617-6DFC-49DA-B750-9E2ED4CC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95F4E-22D2-4B7D-A73B-51097AB7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8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3C5C-7F3B-495D-81C3-0235C1A4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A696-9965-466B-9786-F10D0D583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2A38F-F520-4636-8E5A-16C99F7E5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F388-CB52-4020-B49F-361C0050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E2315-AFA2-4D9D-AE33-18281F01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DF483-CA5C-488B-8975-FDB80650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C696-CA5E-4F5F-9F77-A2F70210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A5B6A-839E-493D-B27B-2547F0E01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5850-7745-4238-A820-B6C2F0DE1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C1CAB-93EA-4111-BE96-9B3842760C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55D95-CCD2-40B3-AE45-994308ACC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E9087-D9A6-47C2-9071-33645D5B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43E4A-55C5-48BF-923C-9A2935CD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AF17D-903A-4E4F-A57A-AEF6B8DE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674E-BC89-43A4-8015-C224BCF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8EFF4-4914-4152-870B-B80457664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51B9A-7599-48BB-BFD1-B80C8C98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985E-6EB3-418A-A2F2-0C2CE67D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5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A1748-5364-4D66-9AA2-30EAEE1C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DFC37-AD14-4128-ABDB-F116E51B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DF009-414B-4396-B770-0EB4D49C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9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6624-4A63-4595-959D-A8BFEBC3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5089-1A76-458B-A33E-3CBF207B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4732B-73DE-4485-8F1B-D9B3E36E7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D6649-31C0-4F29-B3AF-47F789CB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594D5-8852-47CE-A90E-68711D29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358CD-9D1B-49E9-94FD-712F9686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3948-979C-4483-9783-57CF2BEB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602AE-A20E-4F72-8A03-FCE657775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CE42-FE8D-49F0-9029-2BA6FB18E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DF0F5-85D7-44B9-835F-F23513AC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96154-EE74-4AE7-A44F-0E3DC7A5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E6E5C-9AD1-441D-AC6E-60C9A3F3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2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5A2B2-2F3B-4E30-AD01-2618FB19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6A864-4F42-42F1-8DE7-0536FF6D4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AAF53-EBA7-4408-858D-61B6F4850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9F8FD-FCD8-43C1-BC17-A4735A0479A1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D937F-5B89-4902-B4D7-06A39A9D2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A7AE7-096E-4471-B338-85940C772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59EDA-3476-45F0-9140-E7CD9A83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8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slide" Target="slide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23.sv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slide" Target="slide3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slide" Target="slide3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0.png"/><Relationship Id="rId7" Type="http://schemas.openxmlformats.org/officeDocument/2006/relationships/image" Target="../media/image10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4" Type="http://schemas.openxmlformats.org/officeDocument/2006/relationships/image" Target="../media/image10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slide" Target="slide3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sv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ai.net/p/machine-learning/analysis-of-learning-rate-in-gradient-descent-algorithm-using-pytho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optim.html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edium.com/swlh/machine-learning-how-to-prevent-overfitting-fdf759cc00a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slide" Target="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svg"/><Relationship Id="rId11" Type="http://schemas.openxmlformats.org/officeDocument/2006/relationships/image" Target="../media/image133.png"/><Relationship Id="rId5" Type="http://schemas.openxmlformats.org/officeDocument/2006/relationships/image" Target="../media/image126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5.sv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slide" Target="slide3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svg"/><Relationship Id="rId11" Type="http://schemas.openxmlformats.org/officeDocument/2006/relationships/image" Target="../media/image133.png"/><Relationship Id="rId5" Type="http://schemas.openxmlformats.org/officeDocument/2006/relationships/image" Target="../media/image126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5.sv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datascience.com/a-practical-introduction-to-early-stopping-in-machine-learning-550ac88bc8f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amuelsena/pengenalan-deep-learning-part-3-backpropagation-algorithm-720be9a5fbb8" TargetMode="Externa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attmazur.com/2015/03/17/a-step-by-step-backpropagation-example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00A46-EE13-4D78-B3FC-EEDF28E80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C41FAB-86D1-4B97-89CB-6729544E63E2}"/>
              </a:ext>
            </a:extLst>
          </p:cNvPr>
          <p:cNvSpPr/>
          <p:nvPr/>
        </p:nvSpPr>
        <p:spPr>
          <a:xfrm>
            <a:off x="2794000" y="345175"/>
            <a:ext cx="6603999" cy="1511759"/>
          </a:xfrm>
          <a:prstGeom prst="rect">
            <a:avLst/>
          </a:prstGeom>
          <a:solidFill>
            <a:schemeClr val="bg2">
              <a:alpha val="82000"/>
            </a:schemeClr>
          </a:solidFill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Deep Learning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By DSU Team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14/08/2021</a:t>
            </a:r>
          </a:p>
        </p:txBody>
      </p:sp>
    </p:spTree>
    <p:extLst>
      <p:ext uri="{BB962C8B-B14F-4D97-AF65-F5344CB8AC3E}">
        <p14:creationId xmlns:p14="http://schemas.microsoft.com/office/powerpoint/2010/main" val="23447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Activation Function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The activation function does the non-linear transformation to the input making it capable to learn and perform more complex tasks.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07305-462B-4CEB-B843-8963889FCD13}"/>
              </a:ext>
            </a:extLst>
          </p:cNvPr>
          <p:cNvSpPr/>
          <p:nvPr/>
        </p:nvSpPr>
        <p:spPr>
          <a:xfrm>
            <a:off x="3553264" y="5416394"/>
            <a:ext cx="20408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Not zero-centered, Vanishing Gradients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939525-D210-4140-AC0A-876B0D856ED2}"/>
              </a:ext>
            </a:extLst>
          </p:cNvPr>
          <p:cNvSpPr/>
          <p:nvPr/>
        </p:nvSpPr>
        <p:spPr>
          <a:xfrm>
            <a:off x="6651154" y="5519746"/>
            <a:ext cx="2040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Vanishing Gradients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7113F-DC04-4931-BA55-2AC428FDAAE6}"/>
              </a:ext>
            </a:extLst>
          </p:cNvPr>
          <p:cNvSpPr/>
          <p:nvPr/>
        </p:nvSpPr>
        <p:spPr>
          <a:xfrm>
            <a:off x="9984315" y="5494317"/>
            <a:ext cx="1457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Dying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Problem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B997D-7A20-4445-9EA3-C6039ABE5F67}"/>
              </a:ext>
            </a:extLst>
          </p:cNvPr>
          <p:cNvSpPr/>
          <p:nvPr/>
        </p:nvSpPr>
        <p:spPr>
          <a:xfrm>
            <a:off x="565240" y="5483448"/>
            <a:ext cx="286958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Weakness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8AEE48-B81A-43D0-ABEA-CF179410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174" y="3017599"/>
            <a:ext cx="2990400" cy="19664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5C3266-25FD-49F5-B5DC-D28D86EC6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389" y="3017599"/>
            <a:ext cx="2990400" cy="1966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7E4D1-ECE2-4623-A215-3AFA96EA55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5"/>
          <a:stretch/>
        </p:blipFill>
        <p:spPr>
          <a:xfrm>
            <a:off x="2995827" y="3017599"/>
            <a:ext cx="3154058" cy="1966445"/>
          </a:xfrm>
          <a:prstGeom prst="rect">
            <a:avLst/>
          </a:prstGeom>
        </p:spPr>
      </p:pic>
      <p:pic>
        <p:nvPicPr>
          <p:cNvPr id="1030" name="Picture 6" descr="10 Konsep Deep Learning yang Harus Kamu Ketahui untuk Interview - Kotakode">
            <a:extLst>
              <a:ext uri="{FF2B5EF4-FFF2-40B4-BE49-F238E27FC236}">
                <a16:creationId xmlns:a16="http://schemas.microsoft.com/office/drawing/2014/main" id="{71E07EAA-86C8-490C-A07B-E3EB90605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16832" r="76768" b="-6096"/>
          <a:stretch/>
        </p:blipFill>
        <p:spPr bwMode="auto">
          <a:xfrm>
            <a:off x="847082" y="1316208"/>
            <a:ext cx="1760476" cy="39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ctivation Functions for Artificial Neural Networks - mlxtend">
            <a:extLst>
              <a:ext uri="{FF2B5EF4-FFF2-40B4-BE49-F238E27FC236}">
                <a16:creationId xmlns:a16="http://schemas.microsoft.com/office/drawing/2014/main" id="{ABE06529-80C0-4D32-80A9-BCCE7102F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7" t="65401" r="56982" b="26813"/>
          <a:stretch/>
        </p:blipFill>
        <p:spPr bwMode="auto">
          <a:xfrm>
            <a:off x="873586" y="2916246"/>
            <a:ext cx="1733972" cy="80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Activation Function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939525-D210-4140-AC0A-876B0D856ED2}"/>
              </a:ext>
            </a:extLst>
          </p:cNvPr>
          <p:cNvSpPr/>
          <p:nvPr/>
        </p:nvSpPr>
        <p:spPr>
          <a:xfrm>
            <a:off x="2568171" y="1560416"/>
            <a:ext cx="333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Vanishing Gradients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7113F-DC04-4931-BA55-2AC428FDAAE6}"/>
              </a:ext>
            </a:extLst>
          </p:cNvPr>
          <p:cNvSpPr/>
          <p:nvPr/>
        </p:nvSpPr>
        <p:spPr>
          <a:xfrm>
            <a:off x="7483286" y="1560416"/>
            <a:ext cx="3055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Dying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Problem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EF033-359C-4F07-BFAA-1104EE2E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75" r="56046" b="16312"/>
          <a:stretch/>
        </p:blipFill>
        <p:spPr>
          <a:xfrm>
            <a:off x="2246408" y="1929748"/>
            <a:ext cx="3976688" cy="2783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BDD9CD-E0E9-4591-9676-963BA3207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55" r="55109" b="24819"/>
          <a:stretch/>
        </p:blipFill>
        <p:spPr>
          <a:xfrm>
            <a:off x="7069638" y="1929748"/>
            <a:ext cx="3883120" cy="27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Multi Output Perceptron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Called </a:t>
            </a:r>
            <a:r>
              <a:rPr lang="en-US" sz="2400" b="1" dirty="0">
                <a:latin typeface="Baskerville Old Face" panose="02020602080505020303" pitchFamily="18" charset="0"/>
              </a:rPr>
              <a:t>Dense Layers </a:t>
            </a:r>
            <a:r>
              <a:rPr lang="en-US" sz="2400" dirty="0">
                <a:latin typeface="Baskerville Old Face" panose="02020602080505020303" pitchFamily="18" charset="0"/>
              </a:rPr>
              <a:t>or </a:t>
            </a:r>
            <a:r>
              <a:rPr lang="en-US" sz="2400" b="1" dirty="0">
                <a:latin typeface="Baskerville Old Face" panose="02020602080505020303" pitchFamily="18" charset="0"/>
              </a:rPr>
              <a:t>Fully-Connected Layer </a:t>
            </a:r>
            <a:r>
              <a:rPr lang="en-US" sz="2400" dirty="0">
                <a:latin typeface="Baskerville Old Face" panose="02020602080505020303" pitchFamily="18" charset="0"/>
              </a:rPr>
              <a:t>because all inputs are densely connected to all outputs.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900A9F-1E30-4E81-924A-554F56545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1" t="37675" r="43587" b="31972"/>
          <a:stretch/>
        </p:blipFill>
        <p:spPr>
          <a:xfrm>
            <a:off x="4770783" y="2837192"/>
            <a:ext cx="5964193" cy="31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Loss Function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E093DD2-D35B-47DC-A6C4-6F58DF27B426}"/>
                  </a:ext>
                </a:extLst>
              </p:cNvPr>
              <p:cNvSpPr/>
              <p:nvPr/>
            </p:nvSpPr>
            <p:spPr>
              <a:xfrm>
                <a:off x="4420457" y="5071891"/>
                <a:ext cx="2219325" cy="1152525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);</m:t>
                          </m:r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ID" dirty="0">
                  <a:latin typeface="Comic Sans MS" panose="030F0702030302020204" pitchFamily="66" charset="0"/>
                </a:endParaRPr>
              </a:p>
              <a:p>
                <a:pPr algn="ctr"/>
                <a:endParaRPr lang="en-ID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E093DD2-D35B-47DC-A6C4-6F58DF27B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57" y="5071891"/>
                <a:ext cx="2219325" cy="11525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8A53B1A-C863-418C-B625-A80FD4E71EC0}"/>
              </a:ext>
            </a:extLst>
          </p:cNvPr>
          <p:cNvGrpSpPr/>
          <p:nvPr/>
        </p:nvGrpSpPr>
        <p:grpSpPr>
          <a:xfrm>
            <a:off x="4612414" y="5706837"/>
            <a:ext cx="1153898" cy="450264"/>
            <a:chOff x="8556258" y="4216346"/>
            <a:chExt cx="1153898" cy="4502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988D959-9F6D-4368-AF53-BD4E3D5B80D5}"/>
                </a:ext>
              </a:extLst>
            </p:cNvPr>
            <p:cNvSpPr txBox="1"/>
            <p:nvPr/>
          </p:nvSpPr>
          <p:spPr>
            <a:xfrm>
              <a:off x="8556258" y="4328056"/>
              <a:ext cx="8340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 err="1"/>
                <a:t>Prediksi</a:t>
              </a:r>
              <a:endParaRPr lang="en-ID" sz="1200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EB8ADC4-8D8E-4B9C-8D5A-7CF263EA2578}"/>
                </a:ext>
              </a:extLst>
            </p:cNvPr>
            <p:cNvGrpSpPr/>
            <p:nvPr/>
          </p:nvGrpSpPr>
          <p:grpSpPr>
            <a:xfrm>
              <a:off x="8805863" y="4216346"/>
              <a:ext cx="904293" cy="138613"/>
              <a:chOff x="8805863" y="4216346"/>
              <a:chExt cx="904293" cy="13861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817A07F-E5E2-4357-A7AB-14EC68B040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1909" y="4216346"/>
                <a:ext cx="91617" cy="1386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CAFA4D1-DA3E-4A95-A7FF-F504DE2C9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5863" y="4216346"/>
                <a:ext cx="904293" cy="686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9784487-37EE-4A4B-881A-3AEA475E1702}"/>
              </a:ext>
            </a:extLst>
          </p:cNvPr>
          <p:cNvGrpSpPr/>
          <p:nvPr/>
        </p:nvGrpSpPr>
        <p:grpSpPr>
          <a:xfrm>
            <a:off x="5646887" y="5713701"/>
            <a:ext cx="700000" cy="437581"/>
            <a:chOff x="9590731" y="4223210"/>
            <a:chExt cx="700000" cy="43758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9A6135-206B-407E-8EF5-A0132154791B}"/>
                </a:ext>
              </a:extLst>
            </p:cNvPr>
            <p:cNvSpPr txBox="1"/>
            <p:nvPr/>
          </p:nvSpPr>
          <p:spPr>
            <a:xfrm>
              <a:off x="9590731" y="4322237"/>
              <a:ext cx="70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/>
                <a:t>Target</a:t>
              </a:r>
              <a:endParaRPr lang="en-ID" sz="1200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19349D6-42D5-4384-9926-2ACD8DAF8A42}"/>
                </a:ext>
              </a:extLst>
            </p:cNvPr>
            <p:cNvGrpSpPr/>
            <p:nvPr/>
          </p:nvGrpSpPr>
          <p:grpSpPr>
            <a:xfrm>
              <a:off x="9807361" y="4223210"/>
              <a:ext cx="373457" cy="131897"/>
              <a:chOff x="9664479" y="4223210"/>
              <a:chExt cx="373457" cy="131897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EDC18E2-304D-43B8-90F7-8269E746B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7768" y="4223210"/>
                <a:ext cx="122963" cy="13189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A6F03F7-7602-4416-BFC4-84098BF6E8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4479" y="4224743"/>
                <a:ext cx="37345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E0BA22E-59B9-45BD-914F-8757D7BBC582}"/>
                  </a:ext>
                </a:extLst>
              </p:cNvPr>
              <p:cNvSpPr/>
              <p:nvPr/>
            </p:nvSpPr>
            <p:spPr>
              <a:xfrm>
                <a:off x="7535420" y="5363778"/>
                <a:ext cx="2219325" cy="699846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2.494;3</m:t>
                          </m:r>
                        </m:e>
                      </m:d>
                    </m:oMath>
                  </m:oMathPara>
                </a14:m>
                <a:endParaRPr lang="en-ID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E0BA22E-59B9-45BD-914F-8757D7BBC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20" y="5363778"/>
                <a:ext cx="2219325" cy="6998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0D3C39EB-49A8-4235-BC98-B667845A3AC7}"/>
              </a:ext>
            </a:extLst>
          </p:cNvPr>
          <p:cNvSpPr/>
          <p:nvPr/>
        </p:nvSpPr>
        <p:spPr>
          <a:xfrm>
            <a:off x="8566179" y="2527933"/>
            <a:ext cx="1619251" cy="6221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dirty="0" err="1"/>
              <a:t>Prediksi</a:t>
            </a:r>
            <a:r>
              <a:rPr lang="en-ID" dirty="0"/>
              <a:t> : 2.494</a:t>
            </a:r>
          </a:p>
          <a:p>
            <a:r>
              <a:rPr lang="en-ID" dirty="0"/>
              <a:t>Target : 3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E385F2E-CA81-4529-92CA-21D2162D7C94}"/>
              </a:ext>
            </a:extLst>
          </p:cNvPr>
          <p:cNvGrpSpPr/>
          <p:nvPr/>
        </p:nvGrpSpPr>
        <p:grpSpPr>
          <a:xfrm>
            <a:off x="2474226" y="1340473"/>
            <a:ext cx="6091953" cy="3419133"/>
            <a:chOff x="2474226" y="1340473"/>
            <a:chExt cx="6091953" cy="341913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8D9853-1555-4A9B-8B46-8225ABECC6D2}"/>
                </a:ext>
              </a:extLst>
            </p:cNvPr>
            <p:cNvGrpSpPr/>
            <p:nvPr/>
          </p:nvGrpSpPr>
          <p:grpSpPr>
            <a:xfrm>
              <a:off x="3244821" y="1340473"/>
              <a:ext cx="5321358" cy="3419133"/>
              <a:chOff x="4391058" y="1893847"/>
              <a:chExt cx="5321358" cy="341913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A4CD7E-C81B-42EE-843A-C47631358B0C}"/>
                  </a:ext>
                </a:extLst>
              </p:cNvPr>
              <p:cNvSpPr txBox="1"/>
              <p:nvPr/>
            </p:nvSpPr>
            <p:spPr>
              <a:xfrm>
                <a:off x="5676800" y="4943648"/>
                <a:ext cx="640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 err="1"/>
                  <a:t>ReLu</a:t>
                </a:r>
                <a:endParaRPr lang="en-ID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97A202-85DC-4288-8663-E3022299E2F9}"/>
                  </a:ext>
                </a:extLst>
              </p:cNvPr>
              <p:cNvSpPr txBox="1"/>
              <p:nvPr/>
            </p:nvSpPr>
            <p:spPr>
              <a:xfrm>
                <a:off x="6852750" y="4943648"/>
                <a:ext cx="9332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/>
                  <a:t>Sigmoid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E89F41-0518-4FBC-B700-19EE88EF4B48}"/>
                  </a:ext>
                </a:extLst>
              </p:cNvPr>
              <p:cNvSpPr txBox="1"/>
              <p:nvPr/>
            </p:nvSpPr>
            <p:spPr>
              <a:xfrm>
                <a:off x="8299982" y="4943648"/>
                <a:ext cx="763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dirty="0"/>
                  <a:t>Linear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5F0E1085-F865-4FDC-A88C-E777ADAB9D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9296" t="35950" r="27383" b="34350"/>
              <a:stretch/>
            </p:blipFill>
            <p:spPr>
              <a:xfrm>
                <a:off x="4391058" y="1893847"/>
                <a:ext cx="5321358" cy="30065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F34E4CE-4067-4F7F-BB94-A910228196AB}"/>
                    </a:ext>
                  </a:extLst>
                </p:cNvPr>
                <p:cNvSpPr txBox="1"/>
                <p:nvPr/>
              </p:nvSpPr>
              <p:spPr>
                <a:xfrm>
                  <a:off x="3407079" y="2641390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F34E4CE-4067-4F7F-BB94-A91022819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079" y="2641390"/>
                  <a:ext cx="36798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FFDD91-4D14-493C-92DD-6F44BC6D7EF8}"/>
                    </a:ext>
                  </a:extLst>
                </p:cNvPr>
                <p:cNvSpPr txBox="1"/>
                <p:nvPr/>
              </p:nvSpPr>
              <p:spPr>
                <a:xfrm>
                  <a:off x="4733817" y="1393467"/>
                  <a:ext cx="371816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FFDD91-4D14-493C-92DD-6F44BC6D7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817" y="1393467"/>
                  <a:ext cx="371816" cy="324930"/>
                </a:xfrm>
                <a:prstGeom prst="rect">
                  <a:avLst/>
                </a:prstGeom>
                <a:blipFill>
                  <a:blip r:embed="rId8"/>
                  <a:stretch>
                    <a:fillRect l="-3279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E85F687-9C92-4EE0-9F71-78CDF9D17AAE}"/>
                    </a:ext>
                  </a:extLst>
                </p:cNvPr>
                <p:cNvSpPr txBox="1"/>
                <p:nvPr/>
              </p:nvSpPr>
              <p:spPr>
                <a:xfrm>
                  <a:off x="4722816" y="2223281"/>
                  <a:ext cx="376584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E85F687-9C92-4EE0-9F71-78CDF9D17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816" y="2223281"/>
                  <a:ext cx="376584" cy="324930"/>
                </a:xfrm>
                <a:prstGeom prst="rect">
                  <a:avLst/>
                </a:prstGeom>
                <a:blipFill>
                  <a:blip r:embed="rId9"/>
                  <a:stretch>
                    <a:fillRect l="-3226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5B42E0E-FF0C-4145-9B9D-FE284EDE7AA2}"/>
                    </a:ext>
                  </a:extLst>
                </p:cNvPr>
                <p:cNvSpPr txBox="1"/>
                <p:nvPr/>
              </p:nvSpPr>
              <p:spPr>
                <a:xfrm>
                  <a:off x="4733817" y="3049475"/>
                  <a:ext cx="376584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5B42E0E-FF0C-4145-9B9D-FE284EDE7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817" y="3049475"/>
                  <a:ext cx="376584" cy="324930"/>
                </a:xfrm>
                <a:prstGeom prst="rect">
                  <a:avLst/>
                </a:prstGeom>
                <a:blipFill>
                  <a:blip r:embed="rId10"/>
                  <a:stretch>
                    <a:fillRect l="-3279" b="-2777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E5F430A-4D4E-42E7-B8B9-68749121625B}"/>
                    </a:ext>
                  </a:extLst>
                </p:cNvPr>
                <p:cNvSpPr txBox="1"/>
                <p:nvPr/>
              </p:nvSpPr>
              <p:spPr>
                <a:xfrm>
                  <a:off x="4733886" y="3888025"/>
                  <a:ext cx="371529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E5F430A-4D4E-42E7-B8B9-687491216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886" y="3888025"/>
                  <a:ext cx="371529" cy="324930"/>
                </a:xfrm>
                <a:prstGeom prst="rect">
                  <a:avLst/>
                </a:prstGeom>
                <a:blipFill>
                  <a:blip r:embed="rId11"/>
                  <a:stretch>
                    <a:fillRect l="-3279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4C95C1-0143-4F11-8889-51CFB99D8184}"/>
                    </a:ext>
                  </a:extLst>
                </p:cNvPr>
                <p:cNvSpPr txBox="1"/>
                <p:nvPr/>
              </p:nvSpPr>
              <p:spPr>
                <a:xfrm>
                  <a:off x="5992095" y="2223281"/>
                  <a:ext cx="417655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4C95C1-0143-4F11-8889-51CFB99D8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095" y="2223281"/>
                  <a:ext cx="417655" cy="324930"/>
                </a:xfrm>
                <a:prstGeom prst="rect">
                  <a:avLst/>
                </a:prstGeom>
                <a:blipFill>
                  <a:blip r:embed="rId12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D2F2001-328A-4E18-B56C-D7061A0B9E60}"/>
                    </a:ext>
                  </a:extLst>
                </p:cNvPr>
                <p:cNvSpPr txBox="1"/>
                <p:nvPr/>
              </p:nvSpPr>
              <p:spPr>
                <a:xfrm>
                  <a:off x="6001146" y="3070845"/>
                  <a:ext cx="422422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D2F2001-328A-4E18-B56C-D7061A0B9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1146" y="3070845"/>
                  <a:ext cx="422422" cy="324930"/>
                </a:xfrm>
                <a:prstGeom prst="rect">
                  <a:avLst/>
                </a:prstGeom>
                <a:blipFill>
                  <a:blip r:embed="rId13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BDDFCB-59FF-4FDB-A4F4-DDA3C49BF0D9}"/>
                    </a:ext>
                  </a:extLst>
                </p:cNvPr>
                <p:cNvSpPr txBox="1"/>
                <p:nvPr/>
              </p:nvSpPr>
              <p:spPr>
                <a:xfrm>
                  <a:off x="7321615" y="2622506"/>
                  <a:ext cx="332699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BDDFCB-59FF-4FDB-A4F4-DDA3C49BF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615" y="2622506"/>
                  <a:ext cx="332699" cy="324930"/>
                </a:xfrm>
                <a:prstGeom prst="rect">
                  <a:avLst/>
                </a:prstGeom>
                <a:blipFill>
                  <a:blip r:embed="rId14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F7C4D20-0492-4DE9-8053-DFBC6262DDFD}"/>
                    </a:ext>
                  </a:extLst>
                </p:cNvPr>
                <p:cNvSpPr txBox="1"/>
                <p:nvPr/>
              </p:nvSpPr>
              <p:spPr>
                <a:xfrm>
                  <a:off x="2474226" y="2654326"/>
                  <a:ext cx="88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F7C4D20-0492-4DE9-8053-DFBC6262D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226" y="2654326"/>
                  <a:ext cx="88004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86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Loss Function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4847F-EB53-4CC2-877E-2F485A8373C3}"/>
              </a:ext>
            </a:extLst>
          </p:cNvPr>
          <p:cNvSpPr txBox="1"/>
          <p:nvPr/>
        </p:nvSpPr>
        <p:spPr>
          <a:xfrm>
            <a:off x="2365830" y="1357423"/>
            <a:ext cx="94197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Cara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mengukur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apakah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/model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menyesuaikan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/model. Langkah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penyesuaian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inilah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disebut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process</a:t>
            </a: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François Chollet, Deep learning with Python (2017), Manning, chapter 1 p.6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2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Mean Square Error Loss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E093DD2-D35B-47DC-A6C4-6F58DF27B426}"/>
                  </a:ext>
                </a:extLst>
              </p:cNvPr>
              <p:cNvSpPr/>
              <p:nvPr/>
            </p:nvSpPr>
            <p:spPr>
              <a:xfrm>
                <a:off x="2091164" y="4961729"/>
                <a:ext cx="4111928" cy="1434702"/>
              </a:xfrm>
              <a:prstGeom prst="roundRect">
                <a:avLst/>
              </a:prstGeom>
              <a:ln w="285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ID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D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E093DD2-D35B-47DC-A6C4-6F58DF27B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164" y="4961729"/>
                <a:ext cx="4111928" cy="14347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7E4A990-8D5A-4827-9F29-FDE6101767A3}"/>
              </a:ext>
            </a:extLst>
          </p:cNvPr>
          <p:cNvGrpSpPr/>
          <p:nvPr/>
        </p:nvGrpSpPr>
        <p:grpSpPr>
          <a:xfrm>
            <a:off x="3520266" y="5905091"/>
            <a:ext cx="1840513" cy="465438"/>
            <a:chOff x="3520266" y="5905091"/>
            <a:chExt cx="1840513" cy="46543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0F4D40-CF20-4F90-A991-41CB2A215C11}"/>
                </a:ext>
              </a:extLst>
            </p:cNvPr>
            <p:cNvGrpSpPr/>
            <p:nvPr/>
          </p:nvGrpSpPr>
          <p:grpSpPr>
            <a:xfrm>
              <a:off x="4285622" y="5905091"/>
              <a:ext cx="1075157" cy="430147"/>
              <a:chOff x="6124762" y="5933810"/>
              <a:chExt cx="1075157" cy="43014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42A91-11DA-475B-B8C7-FC559FE3A8B3}"/>
                  </a:ext>
                </a:extLst>
              </p:cNvPr>
              <p:cNvSpPr txBox="1"/>
              <p:nvPr/>
            </p:nvSpPr>
            <p:spPr>
              <a:xfrm>
                <a:off x="6365845" y="6025403"/>
                <a:ext cx="8340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1600" dirty="0" err="1"/>
                  <a:t>Prediksi</a:t>
                </a:r>
                <a:endParaRPr lang="en-ID" sz="1200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CDF4E3-0900-4032-A151-76E741EB7332}"/>
                  </a:ext>
                </a:extLst>
              </p:cNvPr>
              <p:cNvGrpSpPr/>
              <p:nvPr/>
            </p:nvGrpSpPr>
            <p:grpSpPr>
              <a:xfrm>
                <a:off x="6124762" y="5933810"/>
                <a:ext cx="904293" cy="152786"/>
                <a:chOff x="8805863" y="4216346"/>
                <a:chExt cx="904293" cy="152786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578B9C5-5D94-485F-9AE6-3FE1EAF5D3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43527" y="4216346"/>
                  <a:ext cx="246805" cy="15278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24985AF-4200-4285-A02A-78E6B60BA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05863" y="4216346"/>
                  <a:ext cx="904293" cy="686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19EA53-14BD-41DB-98FB-6B4808E0D449}"/>
                </a:ext>
              </a:extLst>
            </p:cNvPr>
            <p:cNvGrpSpPr/>
            <p:nvPr/>
          </p:nvGrpSpPr>
          <p:grpSpPr>
            <a:xfrm>
              <a:off x="3520266" y="5925980"/>
              <a:ext cx="700000" cy="444549"/>
              <a:chOff x="5373787" y="5913623"/>
              <a:chExt cx="700000" cy="44454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367ABB-9B69-4D2C-AF1E-C2CDE8B1AAFB}"/>
                  </a:ext>
                </a:extLst>
              </p:cNvPr>
              <p:cNvSpPr txBox="1"/>
              <p:nvPr/>
            </p:nvSpPr>
            <p:spPr>
              <a:xfrm>
                <a:off x="5373787" y="6019618"/>
                <a:ext cx="7000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1600" dirty="0"/>
                  <a:t>Target</a:t>
                </a:r>
                <a:endParaRPr lang="en-ID" sz="1200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DE8FE20-270E-4D1C-BFB9-5DC79568AB2A}"/>
                  </a:ext>
                </a:extLst>
              </p:cNvPr>
              <p:cNvGrpSpPr/>
              <p:nvPr/>
            </p:nvGrpSpPr>
            <p:grpSpPr>
              <a:xfrm>
                <a:off x="5526937" y="5913623"/>
                <a:ext cx="373457" cy="203808"/>
                <a:chOff x="9664479" y="4223210"/>
                <a:chExt cx="373457" cy="203808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6DF602D7-81B1-4B69-8FB2-CBF0283BF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17769" y="4223210"/>
                  <a:ext cx="131548" cy="20380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96C3D52-336F-491A-A2C5-7D8A825C4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64479" y="4224743"/>
                  <a:ext cx="373457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BFD69C-41E3-49AD-BE99-B1139291773B}"/>
                  </a:ext>
                </a:extLst>
              </p:cNvPr>
              <p:cNvSpPr txBox="1"/>
              <p:nvPr/>
            </p:nvSpPr>
            <p:spPr>
              <a:xfrm>
                <a:off x="2812715" y="2807921"/>
                <a:ext cx="1192762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2.5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D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ID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BFD69C-41E3-49AD-BE99-B11392917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15" y="2807921"/>
                <a:ext cx="1192762" cy="1112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79EFD7B-714F-470C-8620-11234615EF9C}"/>
              </a:ext>
            </a:extLst>
          </p:cNvPr>
          <p:cNvGrpSpPr/>
          <p:nvPr/>
        </p:nvGrpSpPr>
        <p:grpSpPr>
          <a:xfrm>
            <a:off x="8703982" y="2424615"/>
            <a:ext cx="1530741" cy="1543330"/>
            <a:chOff x="9088574" y="1856795"/>
            <a:chExt cx="1530741" cy="154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2B62E4-8851-4626-9A43-6F23528F945D}"/>
                    </a:ext>
                  </a:extLst>
                </p:cNvPr>
                <p:cNvSpPr txBox="1"/>
                <p:nvPr/>
              </p:nvSpPr>
              <p:spPr>
                <a:xfrm>
                  <a:off x="9088574" y="2287320"/>
                  <a:ext cx="1530740" cy="11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D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.4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3.8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2.7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3.5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B2B62E4-8851-4626-9A43-6F23528F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574" y="2287320"/>
                  <a:ext cx="1530740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78CD384-4A59-4CC1-A919-6168D45EA113}"/>
                    </a:ext>
                  </a:extLst>
                </p:cNvPr>
                <p:cNvSpPr txBox="1"/>
                <p:nvPr/>
              </p:nvSpPr>
              <p:spPr>
                <a:xfrm>
                  <a:off x="9088575" y="1856795"/>
                  <a:ext cx="15307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ID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78CD384-4A59-4CC1-A919-6168D45EA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575" y="1856795"/>
                  <a:ext cx="15307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D044B3A-49EA-42AF-9684-40BA5577A598}"/>
                  </a:ext>
                </a:extLst>
              </p:cNvPr>
              <p:cNvSpPr/>
              <p:nvPr/>
            </p:nvSpPr>
            <p:spPr>
              <a:xfrm>
                <a:off x="5493199" y="4961729"/>
                <a:ext cx="5430174" cy="1434702"/>
              </a:xfrm>
              <a:prstGeom prst="roundRect">
                <a:avLst/>
              </a:prstGeom>
              <a:ln w="285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2.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2.7−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3.5−3.8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ID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D044B3A-49EA-42AF-9684-40BA5577A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199" y="4961729"/>
                <a:ext cx="5430174" cy="14347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0CFCED8-07D4-4ADD-A940-A0E60337E2FB}"/>
              </a:ext>
            </a:extLst>
          </p:cNvPr>
          <p:cNvGrpSpPr/>
          <p:nvPr/>
        </p:nvGrpSpPr>
        <p:grpSpPr>
          <a:xfrm>
            <a:off x="4005477" y="2039313"/>
            <a:ext cx="4767065" cy="2645055"/>
            <a:chOff x="3244821" y="1340473"/>
            <a:chExt cx="5321358" cy="300650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F0E1085-F865-4FDC-A88C-E777ADAB9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49296" t="35950" r="27383" b="34350"/>
            <a:stretch/>
          </p:blipFill>
          <p:spPr>
            <a:xfrm>
              <a:off x="3244821" y="1340473"/>
              <a:ext cx="5321358" cy="3006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33EF41-3F13-4496-90C4-BDCCB66AA155}"/>
                    </a:ext>
                  </a:extLst>
                </p:cNvPr>
                <p:cNvSpPr txBox="1"/>
                <p:nvPr/>
              </p:nvSpPr>
              <p:spPr>
                <a:xfrm>
                  <a:off x="3365939" y="2655539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33EF41-3F13-4496-90C4-BDCCB66AA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5939" y="2655539"/>
                  <a:ext cx="46076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778ED46-A378-46D2-AAED-F323CC50B920}"/>
                    </a:ext>
                  </a:extLst>
                </p:cNvPr>
                <p:cNvSpPr txBox="1"/>
                <p:nvPr/>
              </p:nvSpPr>
              <p:spPr>
                <a:xfrm>
                  <a:off x="4676778" y="1388051"/>
                  <a:ext cx="4150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778ED46-A378-46D2-AAED-F323CC50B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778" y="1388051"/>
                  <a:ext cx="41504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39" b="-2777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1698A3-FDA2-4FD7-89BD-1C747756002F}"/>
                    </a:ext>
                  </a:extLst>
                </p:cNvPr>
                <p:cNvSpPr txBox="1"/>
                <p:nvPr/>
              </p:nvSpPr>
              <p:spPr>
                <a:xfrm>
                  <a:off x="4664498" y="2232939"/>
                  <a:ext cx="4203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1698A3-FDA2-4FD7-89BD-1C7477560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498" y="2232939"/>
                  <a:ext cx="42037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279" b="-2777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9CA0E0-85B0-4B70-8489-8B00A7A83640}"/>
                    </a:ext>
                  </a:extLst>
                </p:cNvPr>
                <p:cNvSpPr txBox="1"/>
                <p:nvPr/>
              </p:nvSpPr>
              <p:spPr>
                <a:xfrm>
                  <a:off x="4676778" y="3059668"/>
                  <a:ext cx="4203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9CA0E0-85B0-4B70-8489-8B00A7A83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778" y="3059668"/>
                  <a:ext cx="42037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613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8EB9177-3E38-42D0-B4EC-AA2345AADE10}"/>
                    </a:ext>
                  </a:extLst>
                </p:cNvPr>
                <p:cNvSpPr txBox="1"/>
                <p:nvPr/>
              </p:nvSpPr>
              <p:spPr>
                <a:xfrm>
                  <a:off x="4676855" y="3886397"/>
                  <a:ext cx="4147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8EB9177-3E38-42D0-B4EC-AA2345AAD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6855" y="3886397"/>
                  <a:ext cx="414729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3333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7D87CE8-6BC8-4394-B7A2-5C2AA0F02324}"/>
                    </a:ext>
                  </a:extLst>
                </p:cNvPr>
                <p:cNvSpPr txBox="1"/>
                <p:nvPr/>
              </p:nvSpPr>
              <p:spPr>
                <a:xfrm>
                  <a:off x="5971013" y="2232939"/>
                  <a:ext cx="466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7D87CE8-6BC8-4394-B7A2-5C2AA0F02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013" y="2232939"/>
                  <a:ext cx="46621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A471169-5350-4559-A8C7-2226E0AA0E21}"/>
                    </a:ext>
                  </a:extLst>
                </p:cNvPr>
                <p:cNvSpPr txBox="1"/>
                <p:nvPr/>
              </p:nvSpPr>
              <p:spPr>
                <a:xfrm>
                  <a:off x="5967322" y="3069912"/>
                  <a:ext cx="4715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A471169-5350-4559-A8C7-2226E0AA0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322" y="3069912"/>
                  <a:ext cx="471539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6784AE1-FF28-4246-863E-E886E4F1F289}"/>
                    </a:ext>
                  </a:extLst>
                </p:cNvPr>
                <p:cNvSpPr txBox="1"/>
                <p:nvPr/>
              </p:nvSpPr>
              <p:spPr>
                <a:xfrm>
                  <a:off x="7300300" y="261846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6784AE1-FF28-4246-863E-E886E4F1F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0300" y="2618468"/>
                  <a:ext cx="371384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20755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A7B5569-19DB-461F-A3BF-39EF19A09B5F}"/>
              </a:ext>
            </a:extLst>
          </p:cNvPr>
          <p:cNvSpPr txBox="1"/>
          <p:nvPr/>
        </p:nvSpPr>
        <p:spPr>
          <a:xfrm>
            <a:off x="2008253" y="141203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Mean square error loss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pada model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ID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bilangan real</a:t>
            </a:r>
          </a:p>
        </p:txBody>
      </p:sp>
    </p:spTree>
    <p:extLst>
      <p:ext uri="{BB962C8B-B14F-4D97-AF65-F5344CB8AC3E}">
        <p14:creationId xmlns:p14="http://schemas.microsoft.com/office/powerpoint/2010/main" val="148741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0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Binary Cross Entropy Loss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7A808-733D-4E5C-84EB-D1A4A82E6035}"/>
                  </a:ext>
                </a:extLst>
              </p:cNvPr>
              <p:cNvSpPr txBox="1"/>
              <p:nvPr/>
            </p:nvSpPr>
            <p:spPr>
              <a:xfrm>
                <a:off x="2362472" y="2912942"/>
                <a:ext cx="1781834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2.7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C7A808-733D-4E5C-84EB-D1A4A82E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72" y="2912942"/>
                <a:ext cx="1781834" cy="1112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26FD0AD-557E-4AC9-A349-12984CA07882}"/>
              </a:ext>
            </a:extLst>
          </p:cNvPr>
          <p:cNvGrpSpPr/>
          <p:nvPr/>
        </p:nvGrpSpPr>
        <p:grpSpPr>
          <a:xfrm>
            <a:off x="8711558" y="2467903"/>
            <a:ext cx="1559594" cy="1543330"/>
            <a:chOff x="9088574" y="1856795"/>
            <a:chExt cx="1559594" cy="154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BBB90AE-1183-468C-95FE-91D2123A7494}"/>
                    </a:ext>
                  </a:extLst>
                </p:cNvPr>
                <p:cNvSpPr txBox="1"/>
                <p:nvPr/>
              </p:nvSpPr>
              <p:spPr>
                <a:xfrm>
                  <a:off x="9088574" y="2287320"/>
                  <a:ext cx="1559594" cy="1112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D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.1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0.7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0.9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ID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BBB90AE-1183-468C-95FE-91D2123A7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574" y="2287320"/>
                  <a:ext cx="1559594" cy="11128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4BA23F-56AA-4CA7-9808-B136B81668E2}"/>
                    </a:ext>
                  </a:extLst>
                </p:cNvPr>
                <p:cNvSpPr txBox="1"/>
                <p:nvPr/>
              </p:nvSpPr>
              <p:spPr>
                <a:xfrm>
                  <a:off x="9088575" y="1856795"/>
                  <a:ext cx="15307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ID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4BA23F-56AA-4CA7-9808-B136B8166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575" y="1856795"/>
                  <a:ext cx="15307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DCCEC92-EDD1-40D2-82A5-5C57BA12748A}"/>
                  </a:ext>
                </a:extLst>
              </p:cNvPr>
              <p:cNvSpPr/>
              <p:nvPr/>
            </p:nvSpPr>
            <p:spPr>
              <a:xfrm>
                <a:off x="3296584" y="4924176"/>
                <a:ext cx="7114620" cy="1434702"/>
              </a:xfrm>
              <a:prstGeom prst="roundRect">
                <a:avLst/>
              </a:prstGeom>
              <a:ln w="2857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D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p>
                                        <m:sSup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ID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D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sSup>
                                        <m:sSup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ID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ID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𝑾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ID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DCCEC92-EDD1-40D2-82A5-5C57BA127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584" y="4924176"/>
                <a:ext cx="7114620" cy="14347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96CD1-A5A4-4045-BE0D-215523015F07}"/>
              </a:ext>
            </a:extLst>
          </p:cNvPr>
          <p:cNvGrpSpPr/>
          <p:nvPr/>
        </p:nvGrpSpPr>
        <p:grpSpPr>
          <a:xfrm>
            <a:off x="5898624" y="5872826"/>
            <a:ext cx="1075157" cy="430147"/>
            <a:chOff x="6124762" y="5933810"/>
            <a:chExt cx="1075157" cy="4301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F090AA-0B97-4D31-A0E8-5624250C52D8}"/>
                </a:ext>
              </a:extLst>
            </p:cNvPr>
            <p:cNvSpPr txBox="1"/>
            <p:nvPr/>
          </p:nvSpPr>
          <p:spPr>
            <a:xfrm>
              <a:off x="6365845" y="6025403"/>
              <a:ext cx="8340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 err="1"/>
                <a:t>Prediksi</a:t>
              </a:r>
              <a:endParaRPr lang="en-ID" sz="12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1D6038-E141-478F-84B2-F9E40051E152}"/>
                </a:ext>
              </a:extLst>
            </p:cNvPr>
            <p:cNvGrpSpPr/>
            <p:nvPr/>
          </p:nvGrpSpPr>
          <p:grpSpPr>
            <a:xfrm>
              <a:off x="6124762" y="5933810"/>
              <a:ext cx="904293" cy="152786"/>
              <a:chOff x="8805863" y="4216346"/>
              <a:chExt cx="904293" cy="152786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8DE95F6-6EB3-480E-A74D-74FCD6ABC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3527" y="4216346"/>
                <a:ext cx="246805" cy="1527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F94B242-D66B-40E6-B302-442A3ED77C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5863" y="4216346"/>
                <a:ext cx="904293" cy="6865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2484D2-D4D5-4A99-B904-8AE0F9A4E17A}"/>
              </a:ext>
            </a:extLst>
          </p:cNvPr>
          <p:cNvGrpSpPr/>
          <p:nvPr/>
        </p:nvGrpSpPr>
        <p:grpSpPr>
          <a:xfrm>
            <a:off x="4920711" y="5875738"/>
            <a:ext cx="700000" cy="444549"/>
            <a:chOff x="5373787" y="5913623"/>
            <a:chExt cx="700000" cy="4445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3E1EC0-4BD5-44EF-9125-EED90E91FB8C}"/>
                </a:ext>
              </a:extLst>
            </p:cNvPr>
            <p:cNvSpPr txBox="1"/>
            <p:nvPr/>
          </p:nvSpPr>
          <p:spPr>
            <a:xfrm>
              <a:off x="5373787" y="6019618"/>
              <a:ext cx="70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/>
                <a:t>Target</a:t>
              </a:r>
              <a:endParaRPr lang="en-ID" sz="12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A9261B-F62D-494A-9508-6185A57FA282}"/>
                </a:ext>
              </a:extLst>
            </p:cNvPr>
            <p:cNvGrpSpPr/>
            <p:nvPr/>
          </p:nvGrpSpPr>
          <p:grpSpPr>
            <a:xfrm>
              <a:off x="5526937" y="5913623"/>
              <a:ext cx="373457" cy="203808"/>
              <a:chOff x="9664479" y="4223210"/>
              <a:chExt cx="373457" cy="203808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F55B0BE-6554-43BA-A546-AAC7EF0A3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7769" y="4223210"/>
                <a:ext cx="131548" cy="2038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1CA2F-2929-40AC-8F46-4D475BB40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4479" y="4224743"/>
                <a:ext cx="37345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6E3C66-709B-4454-83A3-22B181913374}"/>
              </a:ext>
            </a:extLst>
          </p:cNvPr>
          <p:cNvGrpSpPr/>
          <p:nvPr/>
        </p:nvGrpSpPr>
        <p:grpSpPr>
          <a:xfrm>
            <a:off x="9014692" y="5863733"/>
            <a:ext cx="1075157" cy="430147"/>
            <a:chOff x="6124762" y="5933810"/>
            <a:chExt cx="1075157" cy="4301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873F03-757B-4780-A135-C73D95B9787D}"/>
                </a:ext>
              </a:extLst>
            </p:cNvPr>
            <p:cNvSpPr txBox="1"/>
            <p:nvPr/>
          </p:nvSpPr>
          <p:spPr>
            <a:xfrm>
              <a:off x="6365845" y="6025403"/>
              <a:ext cx="8340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 err="1"/>
                <a:t>Prediksi</a:t>
              </a:r>
              <a:endParaRPr lang="en-ID" sz="12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B51F2D-8FF1-46C3-B9DD-05681B212C6F}"/>
                </a:ext>
              </a:extLst>
            </p:cNvPr>
            <p:cNvGrpSpPr/>
            <p:nvPr/>
          </p:nvGrpSpPr>
          <p:grpSpPr>
            <a:xfrm>
              <a:off x="6124762" y="5933810"/>
              <a:ext cx="904293" cy="152786"/>
              <a:chOff x="8805863" y="4216346"/>
              <a:chExt cx="904293" cy="152786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D104AFF-2F74-4929-B398-44752D43C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3527" y="4216346"/>
                <a:ext cx="246805" cy="1527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5EDA5D2-A918-4BCC-8B75-DA1FE75A7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5863" y="4216346"/>
                <a:ext cx="904293" cy="6865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040BB5-BABB-4857-8761-2C07E75FD784}"/>
              </a:ext>
            </a:extLst>
          </p:cNvPr>
          <p:cNvGrpSpPr/>
          <p:nvPr/>
        </p:nvGrpSpPr>
        <p:grpSpPr>
          <a:xfrm>
            <a:off x="7542232" y="5863733"/>
            <a:ext cx="700000" cy="444549"/>
            <a:chOff x="5373787" y="5913623"/>
            <a:chExt cx="700000" cy="4445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97C123-BD5D-461A-9E7B-83007C1752AB}"/>
                </a:ext>
              </a:extLst>
            </p:cNvPr>
            <p:cNvSpPr txBox="1"/>
            <p:nvPr/>
          </p:nvSpPr>
          <p:spPr>
            <a:xfrm>
              <a:off x="5373787" y="6019618"/>
              <a:ext cx="70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600" dirty="0"/>
                <a:t>Target</a:t>
              </a:r>
              <a:endParaRPr lang="en-ID" sz="12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9609B6-3812-4247-B15C-0BA30A719EF9}"/>
                </a:ext>
              </a:extLst>
            </p:cNvPr>
            <p:cNvGrpSpPr/>
            <p:nvPr/>
          </p:nvGrpSpPr>
          <p:grpSpPr>
            <a:xfrm>
              <a:off x="5526937" y="5913623"/>
              <a:ext cx="373457" cy="203808"/>
              <a:chOff x="9664479" y="4223210"/>
              <a:chExt cx="373457" cy="203808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2EC3E67-A713-4A9A-90AF-2440F0EFB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7769" y="4223210"/>
                <a:ext cx="131548" cy="2038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AF8DAD8-1129-442A-BD44-AC8451783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4479" y="4224743"/>
                <a:ext cx="37345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7DFEC23-1929-49F2-B775-987D405E6F3E}"/>
              </a:ext>
            </a:extLst>
          </p:cNvPr>
          <p:cNvGrpSpPr/>
          <p:nvPr/>
        </p:nvGrpSpPr>
        <p:grpSpPr>
          <a:xfrm>
            <a:off x="4144306" y="2118770"/>
            <a:ext cx="4660991" cy="2701150"/>
            <a:chOff x="3180471" y="2019914"/>
            <a:chExt cx="4660991" cy="2701150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0F4A837D-489E-4104-8C74-14387467C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9584" t="37552" r="27409" b="34977"/>
            <a:stretch/>
          </p:blipFill>
          <p:spPr>
            <a:xfrm>
              <a:off x="3180471" y="2019914"/>
              <a:ext cx="4660991" cy="2701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1663E43-F409-415B-B723-F5FC18285AE8}"/>
                    </a:ext>
                  </a:extLst>
                </p:cNvPr>
                <p:cNvSpPr txBox="1"/>
                <p:nvPr/>
              </p:nvSpPr>
              <p:spPr>
                <a:xfrm>
                  <a:off x="3224921" y="2738379"/>
                  <a:ext cx="412772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1663E43-F409-415B-B723-F5FC18285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4921" y="2738379"/>
                  <a:ext cx="412772" cy="324930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436C38-8035-4AE3-BCB7-D91B608A0E5D}"/>
                    </a:ext>
                  </a:extLst>
                </p:cNvPr>
                <p:cNvSpPr txBox="1"/>
                <p:nvPr/>
              </p:nvSpPr>
              <p:spPr>
                <a:xfrm>
                  <a:off x="4386225" y="2081171"/>
                  <a:ext cx="371816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436C38-8035-4AE3-BCB7-D91B608A0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6225" y="2081171"/>
                  <a:ext cx="371816" cy="324930"/>
                </a:xfrm>
                <a:prstGeom prst="rect">
                  <a:avLst/>
                </a:prstGeom>
                <a:blipFill>
                  <a:blip r:embed="rId10"/>
                  <a:stretch>
                    <a:fillRect l="-3279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6EF6DD-9B5F-4DDE-A16E-F91CE5EA555B}"/>
                    </a:ext>
                  </a:extLst>
                </p:cNvPr>
                <p:cNvSpPr txBox="1"/>
                <p:nvPr/>
              </p:nvSpPr>
              <p:spPr>
                <a:xfrm>
                  <a:off x="4412645" y="2789460"/>
                  <a:ext cx="376584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56EF6DD-9B5F-4DDE-A16E-F91CE5EA5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645" y="2789460"/>
                  <a:ext cx="376584" cy="324930"/>
                </a:xfrm>
                <a:prstGeom prst="rect">
                  <a:avLst/>
                </a:prstGeom>
                <a:blipFill>
                  <a:blip r:embed="rId11"/>
                  <a:stretch>
                    <a:fillRect l="-3226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2F41B0-6899-4DE5-B6D4-F97323F4DC8A}"/>
                    </a:ext>
                  </a:extLst>
                </p:cNvPr>
                <p:cNvSpPr txBox="1"/>
                <p:nvPr/>
              </p:nvSpPr>
              <p:spPr>
                <a:xfrm>
                  <a:off x="4393595" y="3535849"/>
                  <a:ext cx="376584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2F41B0-6899-4DE5-B6D4-F97323F4D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3595" y="3535849"/>
                  <a:ext cx="376584" cy="324930"/>
                </a:xfrm>
                <a:prstGeom prst="rect">
                  <a:avLst/>
                </a:prstGeom>
                <a:blipFill>
                  <a:blip r:embed="rId12"/>
                  <a:stretch>
                    <a:fillRect l="-3226" b="-2777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58E14A9-E63C-4D4F-8223-792F73517631}"/>
                    </a:ext>
                  </a:extLst>
                </p:cNvPr>
                <p:cNvSpPr txBox="1"/>
                <p:nvPr/>
              </p:nvSpPr>
              <p:spPr>
                <a:xfrm>
                  <a:off x="4398650" y="4263188"/>
                  <a:ext cx="371529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58E14A9-E63C-4D4F-8223-792F7351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8650" y="4263188"/>
                  <a:ext cx="371529" cy="324930"/>
                </a:xfrm>
                <a:prstGeom prst="rect">
                  <a:avLst/>
                </a:prstGeom>
                <a:blipFill>
                  <a:blip r:embed="rId13"/>
                  <a:stretch>
                    <a:fillRect l="-3279" b="-2830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136EA3-8047-4186-8F3B-17173F32207E}"/>
                    </a:ext>
                  </a:extLst>
                </p:cNvPr>
                <p:cNvSpPr txBox="1"/>
                <p:nvPr/>
              </p:nvSpPr>
              <p:spPr>
                <a:xfrm>
                  <a:off x="5550414" y="2810320"/>
                  <a:ext cx="417655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136EA3-8047-4186-8F3B-17173F322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414" y="2810320"/>
                  <a:ext cx="417655" cy="324930"/>
                </a:xfrm>
                <a:prstGeom prst="rect">
                  <a:avLst/>
                </a:prstGeom>
                <a:blipFill>
                  <a:blip r:embed="rId14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152843-501C-498D-83A1-FCE415CABF33}"/>
                    </a:ext>
                  </a:extLst>
                </p:cNvPr>
                <p:cNvSpPr txBox="1"/>
                <p:nvPr/>
              </p:nvSpPr>
              <p:spPr>
                <a:xfrm>
                  <a:off x="5545647" y="3546120"/>
                  <a:ext cx="422422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152843-501C-498D-83A1-FCE415CAB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647" y="3546120"/>
                  <a:ext cx="422422" cy="324930"/>
                </a:xfrm>
                <a:prstGeom prst="rect">
                  <a:avLst/>
                </a:prstGeom>
                <a:blipFill>
                  <a:blip r:embed="rId15"/>
                  <a:stretch>
                    <a:fillRect b="-13208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FD993CE-E447-4FC4-9E63-7710ED7A5316}"/>
                    </a:ext>
                  </a:extLst>
                </p:cNvPr>
                <p:cNvSpPr txBox="1"/>
                <p:nvPr/>
              </p:nvSpPr>
              <p:spPr>
                <a:xfrm>
                  <a:off x="6736471" y="3163666"/>
                  <a:ext cx="332699" cy="324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FD993CE-E447-4FC4-9E63-7710ED7A5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471" y="3163666"/>
                  <a:ext cx="332699" cy="324930"/>
                </a:xfrm>
                <a:prstGeom prst="rect">
                  <a:avLst/>
                </a:prstGeom>
                <a:blipFill>
                  <a:blip r:embed="rId16"/>
                  <a:stretch>
                    <a:fillRect b="-22642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9DAC35-C225-4F64-8A39-1C6845F668C0}"/>
                    </a:ext>
                  </a:extLst>
                </p:cNvPr>
                <p:cNvSpPr txBox="1"/>
                <p:nvPr/>
              </p:nvSpPr>
              <p:spPr>
                <a:xfrm>
                  <a:off x="3205871" y="3584625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C9DAC35-C225-4F64-8A39-1C6845F66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871" y="3584625"/>
                  <a:ext cx="46609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F80F552-0A50-4239-8E8C-53AFF363B14B}"/>
              </a:ext>
            </a:extLst>
          </p:cNvPr>
          <p:cNvSpPr txBox="1"/>
          <p:nvPr/>
        </p:nvSpPr>
        <p:spPr>
          <a:xfrm>
            <a:off x="3495649" y="1275289"/>
            <a:ext cx="6122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Binary cross entropy loss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pada model </a:t>
            </a: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en-ID" i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probabilitas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0 dan 1</a:t>
            </a:r>
          </a:p>
        </p:txBody>
      </p:sp>
    </p:spTree>
    <p:extLst>
      <p:ext uri="{BB962C8B-B14F-4D97-AF65-F5344CB8AC3E}">
        <p14:creationId xmlns:p14="http://schemas.microsoft.com/office/powerpoint/2010/main" val="414774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Loss Function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00D77-A59F-4C51-8153-319CBF5F6E43}"/>
              </a:ext>
            </a:extLst>
          </p:cNvPr>
          <p:cNvSpPr txBox="1"/>
          <p:nvPr/>
        </p:nvSpPr>
        <p:spPr>
          <a:xfrm>
            <a:off x="3083707" y="1272430"/>
            <a:ext cx="8321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/>
              <a:t>Mean Absolute Error (MAE) –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loss dengan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rata-rata absolute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dan target (</a:t>
            </a:r>
            <a:r>
              <a:rPr lang="en-ID" dirty="0" err="1"/>
              <a:t>jarak</a:t>
            </a:r>
            <a:r>
              <a:rPr lang="en-ID" dirty="0"/>
              <a:t> target dengan </a:t>
            </a:r>
            <a:r>
              <a:rPr lang="en-ID" dirty="0" err="1"/>
              <a:t>prediksi</a:t>
            </a:r>
            <a:r>
              <a:rPr lang="en-ID" dirty="0"/>
              <a:t>) </a:t>
            </a:r>
          </a:p>
          <a:p>
            <a:endParaRPr lang="en-ID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/>
              <a:t>Mean Square Error (MSE) –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loss dengan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rata-rata </a:t>
            </a:r>
            <a:r>
              <a:rPr lang="en-ID" dirty="0" err="1"/>
              <a:t>kuadrat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dan target</a:t>
            </a:r>
          </a:p>
          <a:p>
            <a:endParaRPr lang="en-ID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/>
              <a:t>Negative Log Likelihood (NLL) -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loss dengan </a:t>
            </a:r>
            <a:r>
              <a:rPr lang="en-ID" dirty="0" err="1"/>
              <a:t>menghitung</a:t>
            </a:r>
            <a:r>
              <a:rPr lang="en-ID" dirty="0"/>
              <a:t> loss log </a:t>
            </a:r>
            <a:r>
              <a:rPr lang="en-ID" dirty="0" err="1"/>
              <a:t>negatif</a:t>
            </a:r>
            <a:r>
              <a:rPr lang="en-ID" dirty="0"/>
              <a:t>.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melatih</a:t>
            </a:r>
            <a:r>
              <a:rPr lang="en-ID" dirty="0"/>
              <a:t> model </a:t>
            </a:r>
            <a:r>
              <a:rPr lang="en-ID" dirty="0" err="1"/>
              <a:t>klasifikasi</a:t>
            </a:r>
            <a:r>
              <a:rPr lang="en-ID" dirty="0"/>
              <a:t> dengan kelas C</a:t>
            </a:r>
          </a:p>
          <a:p>
            <a:endParaRPr lang="en-ID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/>
              <a:t>Cross Entropy -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ombinasikan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dari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D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fungsi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D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Log </a:t>
            </a:r>
            <a:r>
              <a:rPr lang="en-ID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Softmax</a:t>
            </a:r>
            <a:r>
              <a:rPr lang="en-ID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dengan NLL loss.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Dapat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digunakan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D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untuk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D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melatih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model </a:t>
            </a:r>
            <a:r>
              <a:rPr lang="en-ID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klasifikasi</a:t>
            </a:r>
            <a:r>
              <a:rPr lang="en-ID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dengan kelas C.</a:t>
            </a:r>
          </a:p>
          <a:p>
            <a:endParaRPr lang="en-ID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dirty="0"/>
              <a:t>Binary Cross Entropy (BCE) –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loss dengan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probabilitas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output.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melatih</a:t>
            </a:r>
            <a:r>
              <a:rPr lang="en-ID" dirty="0"/>
              <a:t> model </a:t>
            </a:r>
            <a:r>
              <a:rPr lang="en-ID" dirty="0" err="1"/>
              <a:t>klasifikasi</a:t>
            </a:r>
            <a:r>
              <a:rPr lang="en-ID" dirty="0"/>
              <a:t> kelas biner 0 dan 1.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3A700-038E-4B5F-9A8C-74BA579E876A}"/>
              </a:ext>
            </a:extLst>
          </p:cNvPr>
          <p:cNvSpPr txBox="1"/>
          <p:nvPr/>
        </p:nvSpPr>
        <p:spPr>
          <a:xfrm>
            <a:off x="6093942" y="616607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https://pytorch.org/docs/stable/nn.html#loss-functions</a:t>
            </a:r>
          </a:p>
        </p:txBody>
      </p:sp>
    </p:spTree>
    <p:extLst>
      <p:ext uri="{BB962C8B-B14F-4D97-AF65-F5344CB8AC3E}">
        <p14:creationId xmlns:p14="http://schemas.microsoft.com/office/powerpoint/2010/main" val="29916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Training dan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Penurunan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Gradien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4300B-0AE1-4744-9B3A-32D5917F9382}"/>
              </a:ext>
            </a:extLst>
          </p:cNvPr>
          <p:cNvSpPr txBox="1"/>
          <p:nvPr/>
        </p:nvSpPr>
        <p:spPr>
          <a:xfrm>
            <a:off x="3553264" y="1323087"/>
            <a:ext cx="2360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b="1" dirty="0" err="1"/>
              <a:t>Optimisasi</a:t>
            </a:r>
            <a:r>
              <a:rPr lang="en-ID" sz="2000" b="1" dirty="0"/>
              <a:t> Nilai 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33280-3A35-4A08-A90E-703993CBEB3A}"/>
              </a:ext>
            </a:extLst>
          </p:cNvPr>
          <p:cNvSpPr txBox="1"/>
          <p:nvPr/>
        </p:nvSpPr>
        <p:spPr>
          <a:xfrm>
            <a:off x="3553264" y="1738808"/>
            <a:ext cx="683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b="1" dirty="0" err="1"/>
              <a:t>bobot</a:t>
            </a:r>
            <a:r>
              <a:rPr lang="en-ID" dirty="0"/>
              <a:t> neural network yang </a:t>
            </a:r>
            <a:r>
              <a:rPr lang="en-ID" b="1" dirty="0" err="1"/>
              <a:t>menghasilkan</a:t>
            </a:r>
            <a:r>
              <a:rPr lang="en-ID" b="1" dirty="0"/>
              <a:t> loss paling </a:t>
            </a:r>
            <a:r>
              <a:rPr lang="en-ID" b="1" dirty="0" err="1"/>
              <a:t>kecil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271FDF-4B04-450A-BC26-90B6523E9959}"/>
                  </a:ext>
                </a:extLst>
              </p:cNvPr>
              <p:cNvSpPr txBox="1"/>
              <p:nvPr/>
            </p:nvSpPr>
            <p:spPr>
              <a:xfrm>
                <a:off x="3553264" y="2339195"/>
                <a:ext cx="3904339" cy="1535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D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D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ID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ID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  <m:r>
                                    <a:rPr lang="en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);</m:t>
                                  </m:r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ID" b="0" dirty="0"/>
              </a:p>
              <a:p>
                <a:endParaRPr lang="en-ID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D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D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ID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lim>
                          </m:limLow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271FDF-4B04-450A-BC26-90B6523E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64" y="2339195"/>
                <a:ext cx="3904339" cy="1535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362A0-A5F8-4459-B684-CF1ADC020C73}"/>
              </a:ext>
            </a:extLst>
          </p:cNvPr>
          <p:cNvGrpSpPr/>
          <p:nvPr/>
        </p:nvGrpSpPr>
        <p:grpSpPr>
          <a:xfrm>
            <a:off x="4992130" y="3712045"/>
            <a:ext cx="2375073" cy="982211"/>
            <a:chOff x="4992130" y="3712045"/>
            <a:chExt cx="2375073" cy="982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C6842C-6042-4FF4-B26D-52C43249CD73}"/>
                    </a:ext>
                  </a:extLst>
                </p:cNvPr>
                <p:cNvSpPr txBox="1"/>
                <p:nvPr/>
              </p:nvSpPr>
              <p:spPr>
                <a:xfrm>
                  <a:off x="4992130" y="4290619"/>
                  <a:ext cx="2375073" cy="403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D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ID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D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D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p>
                                <m:r>
                                  <a:rPr lang="en-ID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ID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ID" b="1" i="1" smtClean="0">
                                <a:latin typeface="Cambria Math" panose="02040503050406030204" pitchFamily="18" charset="0"/>
                              </a:rPr>
                              <m:t>, …</m:t>
                            </m:r>
                          </m:e>
                        </m:d>
                      </m:oMath>
                    </m:oMathPara>
                  </a14:m>
                  <a:endParaRPr lang="en-ID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3C6842C-6042-4FF4-B26D-52C43249C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130" y="4290619"/>
                  <a:ext cx="2375073" cy="4036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313EC3-35E8-4C81-BA59-450D55DA9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335" y="3712045"/>
              <a:ext cx="0" cy="5757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28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Training dan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4300B-0AE1-4744-9B3A-32D5917F9382}"/>
              </a:ext>
            </a:extLst>
          </p:cNvPr>
          <p:cNvSpPr txBox="1"/>
          <p:nvPr/>
        </p:nvSpPr>
        <p:spPr>
          <a:xfrm>
            <a:off x="6046176" y="507479"/>
            <a:ext cx="2309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 err="1">
                <a:solidFill>
                  <a:schemeClr val="bg1"/>
                </a:solidFill>
              </a:rPr>
              <a:t>Optimisasi</a:t>
            </a:r>
            <a:r>
              <a:rPr lang="en-ID" sz="2000" dirty="0">
                <a:solidFill>
                  <a:schemeClr val="bg1"/>
                </a:solidFill>
              </a:rPr>
              <a:t> Nilai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969F7-B41C-43F9-80CE-73EA10D0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57"/>
          <a:stretch/>
        </p:blipFill>
        <p:spPr>
          <a:xfrm>
            <a:off x="1265769" y="1301166"/>
            <a:ext cx="6538576" cy="5049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3527B-86E9-48AD-B12A-6B1D37F4AB70}"/>
                  </a:ext>
                </a:extLst>
              </p:cNvPr>
              <p:cNvSpPr txBox="1"/>
              <p:nvPr/>
            </p:nvSpPr>
            <p:spPr>
              <a:xfrm>
                <a:off x="123598" y="3059668"/>
                <a:ext cx="1142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3527B-86E9-48AD-B12A-6B1D37F4A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8" y="3059668"/>
                <a:ext cx="1142171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23A59F-EE53-42A7-9EC3-7EAEBCF7A16D}"/>
              </a:ext>
            </a:extLst>
          </p:cNvPr>
          <p:cNvSpPr txBox="1"/>
          <p:nvPr/>
        </p:nvSpPr>
        <p:spPr>
          <a:xfrm>
            <a:off x="3326203" y="26903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40D681-B6A9-493F-8A50-04E4ED64BC7B}"/>
              </a:ext>
            </a:extLst>
          </p:cNvPr>
          <p:cNvGrpSpPr/>
          <p:nvPr/>
        </p:nvGrpSpPr>
        <p:grpSpPr>
          <a:xfrm>
            <a:off x="3267924" y="2881313"/>
            <a:ext cx="284052" cy="373856"/>
            <a:chOff x="3267924" y="2881313"/>
            <a:chExt cx="284052" cy="37385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C70ADEF-2F21-4E63-BA08-A3D579ED9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950" y="2881313"/>
              <a:ext cx="57152" cy="200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A52939-8F40-46F8-8758-C8BB0288514F}"/>
                </a:ext>
              </a:extLst>
            </p:cNvPr>
            <p:cNvSpPr txBox="1"/>
            <p:nvPr/>
          </p:nvSpPr>
          <p:spPr>
            <a:xfrm>
              <a:off x="3267924" y="2885837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CB49C7-0256-436A-8FB0-4362F7986F17}"/>
              </a:ext>
            </a:extLst>
          </p:cNvPr>
          <p:cNvGrpSpPr/>
          <p:nvPr/>
        </p:nvGrpSpPr>
        <p:grpSpPr>
          <a:xfrm>
            <a:off x="3333348" y="3085387"/>
            <a:ext cx="284052" cy="386240"/>
            <a:chOff x="3391627" y="2881313"/>
            <a:chExt cx="284052" cy="38624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218E59-7E1F-48CE-ADFB-8F008C1E525E}"/>
                </a:ext>
              </a:extLst>
            </p:cNvPr>
            <p:cNvCxnSpPr>
              <a:cxnSpLocks/>
            </p:cNvCxnSpPr>
            <p:nvPr/>
          </p:nvCxnSpPr>
          <p:spPr>
            <a:xfrm>
              <a:off x="3467102" y="2881313"/>
              <a:ext cx="66551" cy="2316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C5C0FF-1422-4DB1-889F-5B78AE9D6D6C}"/>
                </a:ext>
              </a:extLst>
            </p:cNvPr>
            <p:cNvSpPr txBox="1"/>
            <p:nvPr/>
          </p:nvSpPr>
          <p:spPr>
            <a:xfrm>
              <a:off x="3391627" y="2898221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C1EF71-98E8-4A99-AA70-713E6EE2B493}"/>
              </a:ext>
            </a:extLst>
          </p:cNvPr>
          <p:cNvGrpSpPr/>
          <p:nvPr/>
        </p:nvGrpSpPr>
        <p:grpSpPr>
          <a:xfrm>
            <a:off x="3474247" y="3244334"/>
            <a:ext cx="323480" cy="369332"/>
            <a:chOff x="3467102" y="2830232"/>
            <a:chExt cx="323480" cy="36933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92BBDF-8CD9-460E-A193-44E4AE153D84}"/>
                </a:ext>
              </a:extLst>
            </p:cNvPr>
            <p:cNvCxnSpPr>
              <a:cxnSpLocks/>
            </p:cNvCxnSpPr>
            <p:nvPr/>
          </p:nvCxnSpPr>
          <p:spPr>
            <a:xfrm>
              <a:off x="3467102" y="2881313"/>
              <a:ext cx="175301" cy="15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C7982E-8961-4F21-A905-0C065396315E}"/>
                </a:ext>
              </a:extLst>
            </p:cNvPr>
            <p:cNvSpPr txBox="1"/>
            <p:nvPr/>
          </p:nvSpPr>
          <p:spPr>
            <a:xfrm>
              <a:off x="3506530" y="2830232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84A8D7-DB2F-4467-B239-661ED5EC7016}"/>
              </a:ext>
            </a:extLst>
          </p:cNvPr>
          <p:cNvGrpSpPr/>
          <p:nvPr/>
        </p:nvGrpSpPr>
        <p:grpSpPr>
          <a:xfrm>
            <a:off x="3451280" y="3415552"/>
            <a:ext cx="284052" cy="369332"/>
            <a:chOff x="3397298" y="2781704"/>
            <a:chExt cx="284052" cy="36933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6E2523-F798-4DDC-9092-B84CDA170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9324" y="2803232"/>
              <a:ext cx="56242" cy="1765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A4E073-F956-4BFC-BA26-70C29C8541A4}"/>
                </a:ext>
              </a:extLst>
            </p:cNvPr>
            <p:cNvSpPr txBox="1"/>
            <p:nvPr/>
          </p:nvSpPr>
          <p:spPr>
            <a:xfrm>
              <a:off x="3397298" y="2781704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E62470-B6B6-474D-B259-28A9A9BE235A}"/>
              </a:ext>
            </a:extLst>
          </p:cNvPr>
          <p:cNvGrpSpPr/>
          <p:nvPr/>
        </p:nvGrpSpPr>
        <p:grpSpPr>
          <a:xfrm>
            <a:off x="3266362" y="3559505"/>
            <a:ext cx="326944" cy="369332"/>
            <a:chOff x="3397298" y="2771111"/>
            <a:chExt cx="326944" cy="36933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611D0-5430-477F-BBAE-95F2EF315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9324" y="2825272"/>
              <a:ext cx="184918" cy="1545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231F78-56BB-4FB1-A314-BBE42453B4CD}"/>
                </a:ext>
              </a:extLst>
            </p:cNvPr>
            <p:cNvSpPr txBox="1"/>
            <p:nvPr/>
          </p:nvSpPr>
          <p:spPr>
            <a:xfrm>
              <a:off x="3397298" y="2771111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C76246-97CB-4363-AA32-1C94844B1685}"/>
              </a:ext>
            </a:extLst>
          </p:cNvPr>
          <p:cNvGrpSpPr/>
          <p:nvPr/>
        </p:nvGrpSpPr>
        <p:grpSpPr>
          <a:xfrm>
            <a:off x="3418762" y="3711905"/>
            <a:ext cx="284052" cy="369332"/>
            <a:chOff x="3397298" y="2771111"/>
            <a:chExt cx="284052" cy="36933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B0DE67-C272-4CD1-A8B0-66B4786DD017}"/>
                </a:ext>
              </a:extLst>
            </p:cNvPr>
            <p:cNvCxnSpPr>
              <a:cxnSpLocks/>
            </p:cNvCxnSpPr>
            <p:nvPr/>
          </p:nvCxnSpPr>
          <p:spPr>
            <a:xfrm>
              <a:off x="3397298" y="2838794"/>
              <a:ext cx="142026" cy="141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10178F-D1AF-463F-AF33-2EFD0D85F42C}"/>
                </a:ext>
              </a:extLst>
            </p:cNvPr>
            <p:cNvSpPr txBox="1"/>
            <p:nvPr/>
          </p:nvSpPr>
          <p:spPr>
            <a:xfrm>
              <a:off x="3397298" y="2771111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9D850C-5A2D-4579-9092-77C46D7BBD2E}"/>
              </a:ext>
            </a:extLst>
          </p:cNvPr>
          <p:cNvGrpSpPr/>
          <p:nvPr/>
        </p:nvGrpSpPr>
        <p:grpSpPr>
          <a:xfrm>
            <a:off x="3474217" y="3904554"/>
            <a:ext cx="284052" cy="369332"/>
            <a:chOff x="3300353" y="2811360"/>
            <a:chExt cx="284052" cy="36933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9DA41B-83CF-4378-A1B1-3F097EBAEAA3}"/>
                </a:ext>
              </a:extLst>
            </p:cNvPr>
            <p:cNvCxnSpPr>
              <a:cxnSpLocks/>
            </p:cNvCxnSpPr>
            <p:nvPr/>
          </p:nvCxnSpPr>
          <p:spPr>
            <a:xfrm>
              <a:off x="3397298" y="2838794"/>
              <a:ext cx="46238" cy="175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BAE418-4004-4B39-AE85-439814FC0779}"/>
                </a:ext>
              </a:extLst>
            </p:cNvPr>
            <p:cNvSpPr txBox="1"/>
            <p:nvPr/>
          </p:nvSpPr>
          <p:spPr>
            <a:xfrm>
              <a:off x="3300353" y="2811360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8D81E-96E5-4DA7-998A-166B14CBE91C}"/>
                  </a:ext>
                </a:extLst>
              </p:cNvPr>
              <p:cNvSpPr txBox="1"/>
              <p:nvPr/>
            </p:nvSpPr>
            <p:spPr>
              <a:xfrm>
                <a:off x="2051222" y="5058792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8D81E-96E5-4DA7-998A-166B14CBE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22" y="5058792"/>
                <a:ext cx="5018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AF5A5-DAF3-4AB1-8BCD-03B4C3A497F5}"/>
                  </a:ext>
                </a:extLst>
              </p:cNvPr>
              <p:cNvSpPr txBox="1"/>
              <p:nvPr/>
            </p:nvSpPr>
            <p:spPr>
              <a:xfrm>
                <a:off x="5795274" y="537216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AF5A5-DAF3-4AB1-8BCD-03B4C3A4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274" y="5372168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C94E0-1802-4A06-AD4E-89AEFBF1DDC8}"/>
                  </a:ext>
                </a:extLst>
              </p:cNvPr>
              <p:cNvSpPr txBox="1"/>
              <p:nvPr/>
            </p:nvSpPr>
            <p:spPr>
              <a:xfrm>
                <a:off x="7883834" y="1221311"/>
                <a:ext cx="2125363" cy="502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ID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D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D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ID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lim>
                          </m:limLow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C94E0-1802-4A06-AD4E-89AEFBF1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834" y="1221311"/>
                <a:ext cx="2125363" cy="502445"/>
              </a:xfrm>
              <a:prstGeom prst="rect">
                <a:avLst/>
              </a:prstGeom>
              <a:blipFill>
                <a:blip r:embed="rId7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BFE1CD70-7C51-4E80-B5AF-8F47E90FE912}"/>
              </a:ext>
            </a:extLst>
          </p:cNvPr>
          <p:cNvSpPr txBox="1"/>
          <p:nvPr/>
        </p:nvSpPr>
        <p:spPr>
          <a:xfrm>
            <a:off x="7636699" y="1719926"/>
            <a:ext cx="3583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bobot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acak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0C18A2-C129-4FA0-8026-0F5147419D61}"/>
                  </a:ext>
                </a:extLst>
              </p:cNvPr>
              <p:cNvSpPr txBox="1"/>
              <p:nvPr/>
            </p:nvSpPr>
            <p:spPr>
              <a:xfrm>
                <a:off x="7636699" y="2118984"/>
                <a:ext cx="3583236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Menghitung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gradien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10C18A2-C129-4FA0-8026-0F5147419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699" y="2118984"/>
                <a:ext cx="3583236" cy="499560"/>
              </a:xfrm>
              <a:prstGeom prst="rect">
                <a:avLst/>
              </a:prstGeom>
              <a:blipFill>
                <a:blip r:embed="rId8"/>
                <a:stretch>
                  <a:fillRect l="-1190" b="-609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7E3E7-3269-4327-B222-A9B39298927C}"/>
                  </a:ext>
                </a:extLst>
              </p:cNvPr>
              <p:cNvSpPr txBox="1"/>
              <p:nvPr/>
            </p:nvSpPr>
            <p:spPr>
              <a:xfrm>
                <a:off x="7636698" y="2651815"/>
                <a:ext cx="41269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Menghitung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baru yang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terdekat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berdasarkan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gradien</a:t>
                </a: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B7E3E7-3269-4327-B222-A9B39298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698" y="2651815"/>
                <a:ext cx="4126933" cy="646331"/>
              </a:xfrm>
              <a:prstGeom prst="rect">
                <a:avLst/>
              </a:prstGeom>
              <a:blipFill>
                <a:blip r:embed="rId9"/>
                <a:stretch>
                  <a:fillRect l="-1034" t="-4717" b="-1415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2FF271D-FE2E-4182-9B6C-93D28FB15CD4}"/>
              </a:ext>
            </a:extLst>
          </p:cNvPr>
          <p:cNvSpPr txBox="1"/>
          <p:nvPr/>
        </p:nvSpPr>
        <p:spPr>
          <a:xfrm>
            <a:off x="7668846" y="3285869"/>
            <a:ext cx="4126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Ulangi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mendekati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konvergen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ke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721643-186B-4FC0-BF75-9F48468C8E2F}"/>
              </a:ext>
            </a:extLst>
          </p:cNvPr>
          <p:cNvCxnSpPr>
            <a:cxnSpLocks/>
          </p:cNvCxnSpPr>
          <p:nvPr/>
        </p:nvCxnSpPr>
        <p:spPr>
          <a:xfrm flipV="1">
            <a:off x="3267924" y="2668094"/>
            <a:ext cx="387777" cy="47254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3" grpId="0"/>
      <p:bldP spid="54" grpId="0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4B3C71-81AE-43DE-8304-B39F5A74F7BB}"/>
              </a:ext>
            </a:extLst>
          </p:cNvPr>
          <p:cNvSpPr txBox="1"/>
          <p:nvPr/>
        </p:nvSpPr>
        <p:spPr>
          <a:xfrm>
            <a:off x="7339041" y="1596570"/>
            <a:ext cx="4025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Can we make the machine learn like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like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how human brain try to learn things? Using Multi Neural Network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Artificial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Convolution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Recurrent Neural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Netwok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CB987-B3BF-4C85-B0D1-1C0FCA0D9254}"/>
              </a:ext>
            </a:extLst>
          </p:cNvPr>
          <p:cNvSpPr/>
          <p:nvPr/>
        </p:nvSpPr>
        <p:spPr>
          <a:xfrm>
            <a:off x="7353660" y="774841"/>
            <a:ext cx="914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1D8F7-F2FD-466D-BD09-5AAADF50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38" y="5021942"/>
            <a:ext cx="4650980" cy="1770745"/>
          </a:xfrm>
          <a:prstGeom prst="rect">
            <a:avLst/>
          </a:prstGeom>
        </p:spPr>
      </p:pic>
      <p:pic>
        <p:nvPicPr>
          <p:cNvPr id="4098" name="Picture 2" descr="AI in Banking IT - Part 1 - Excellence in Banking Operation">
            <a:extLst>
              <a:ext uri="{FF2B5EF4-FFF2-40B4-BE49-F238E27FC236}">
                <a16:creationId xmlns:a16="http://schemas.microsoft.com/office/drawing/2014/main" id="{DE253797-1561-4652-9E7E-735CB6602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r="3011"/>
          <a:stretch/>
        </p:blipFill>
        <p:spPr bwMode="auto">
          <a:xfrm>
            <a:off x="-1" y="1078176"/>
            <a:ext cx="7071387" cy="45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Training dan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4300B-0AE1-4744-9B3A-32D5917F9382}"/>
              </a:ext>
            </a:extLst>
          </p:cNvPr>
          <p:cNvSpPr txBox="1"/>
          <p:nvPr/>
        </p:nvSpPr>
        <p:spPr>
          <a:xfrm>
            <a:off x="6425674" y="492090"/>
            <a:ext cx="2053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969F7-B41C-43F9-80CE-73EA10D066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57"/>
          <a:stretch/>
        </p:blipFill>
        <p:spPr>
          <a:xfrm>
            <a:off x="1060509" y="1265544"/>
            <a:ext cx="5365165" cy="3888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3527B-86E9-48AD-B12A-6B1D37F4AB70}"/>
                  </a:ext>
                </a:extLst>
              </p:cNvPr>
              <p:cNvSpPr txBox="1"/>
              <p:nvPr/>
            </p:nvSpPr>
            <p:spPr>
              <a:xfrm>
                <a:off x="123599" y="2655447"/>
                <a:ext cx="937197" cy="284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03527B-86E9-48AD-B12A-6B1D37F4A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9" y="2655447"/>
                <a:ext cx="937197" cy="284435"/>
              </a:xfrm>
              <a:prstGeom prst="rect">
                <a:avLst/>
              </a:prstGeom>
              <a:blipFill>
                <a:blip r:embed="rId4"/>
                <a:stretch>
                  <a:fillRect l="-1299" r="-3896" b="-434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8D81E-96E5-4DA7-998A-166B14CBE91C}"/>
                  </a:ext>
                </a:extLst>
              </p:cNvPr>
              <p:cNvSpPr txBox="1"/>
              <p:nvPr/>
            </p:nvSpPr>
            <p:spPr>
              <a:xfrm>
                <a:off x="1489392" y="4031293"/>
                <a:ext cx="411750" cy="284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D8D81E-96E5-4DA7-998A-166B14CBE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392" y="4031293"/>
                <a:ext cx="411750" cy="284435"/>
              </a:xfrm>
              <a:prstGeom prst="rect">
                <a:avLst/>
              </a:prstGeom>
              <a:blipFill>
                <a:blip r:embed="rId5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AF5A5-DAF3-4AB1-8BCD-03B4C3A497F5}"/>
                  </a:ext>
                </a:extLst>
              </p:cNvPr>
              <p:cNvSpPr txBox="1"/>
              <p:nvPr/>
            </p:nvSpPr>
            <p:spPr>
              <a:xfrm>
                <a:off x="5158438" y="4239528"/>
                <a:ext cx="416118" cy="284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E0AF5A5-DAF3-4AB1-8BCD-03B4C3A4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438" y="4239528"/>
                <a:ext cx="416118" cy="284435"/>
              </a:xfrm>
              <a:prstGeom prst="rect">
                <a:avLst/>
              </a:prstGeom>
              <a:blipFill>
                <a:blip r:embed="rId6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710C6D-2AED-47FA-BF6C-511C53E0346C}"/>
                  </a:ext>
                </a:extLst>
              </p:cNvPr>
              <p:cNvSpPr txBox="1"/>
              <p:nvPr/>
            </p:nvSpPr>
            <p:spPr>
              <a:xfrm>
                <a:off x="6524590" y="1596852"/>
                <a:ext cx="4905409" cy="2291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Algoritma:</a:t>
                </a:r>
              </a:p>
              <a:p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Inisialisasi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secara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acak</a:t>
                </a: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Ulangi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sampai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konvergen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Menghitung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gradien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    Update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e>
                      <m:sup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ID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D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𝑾</m:t>
                    </m:r>
                    <m:r>
                      <a:rPr lang="en-ID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ID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Simpan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bobot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dengan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nilai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loss </a:t>
                </a:r>
                <a:r>
                  <a:rPr lang="en-ID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terbaik</a:t>
                </a: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710C6D-2AED-47FA-BF6C-511C53E03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90" y="1596852"/>
                <a:ext cx="4905409" cy="2291781"/>
              </a:xfrm>
              <a:prstGeom prst="rect">
                <a:avLst/>
              </a:prstGeom>
              <a:blipFill>
                <a:blip r:embed="rId7"/>
                <a:stretch>
                  <a:fillRect l="-994" t="-1596" b="-34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9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Differensial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Turunan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F823F2-7860-40BB-AE76-78BB436D6A74}"/>
              </a:ext>
            </a:extLst>
          </p:cNvPr>
          <p:cNvGrpSpPr/>
          <p:nvPr/>
        </p:nvGrpSpPr>
        <p:grpSpPr>
          <a:xfrm>
            <a:off x="977900" y="1285875"/>
            <a:ext cx="4114800" cy="3768725"/>
            <a:chOff x="1066800" y="907589"/>
            <a:chExt cx="4114800" cy="341041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5C0DFBF-DCCE-4482-96B3-E38DD11EE4B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907589"/>
              <a:ext cx="0" cy="3410411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C24EA1-FDE7-4652-9B36-660E9C0AD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6800" y="4318000"/>
              <a:ext cx="41148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C0F82EB-A575-48EF-86A2-D44E411C1004}"/>
              </a:ext>
            </a:extLst>
          </p:cNvPr>
          <p:cNvSpPr/>
          <p:nvPr/>
        </p:nvSpPr>
        <p:spPr>
          <a:xfrm>
            <a:off x="1612899" y="1491788"/>
            <a:ext cx="2565395" cy="3169111"/>
          </a:xfrm>
          <a:custGeom>
            <a:avLst/>
            <a:gdLst>
              <a:gd name="connsiteX0" fmla="*/ 0 w 2159000"/>
              <a:gd name="connsiteY0" fmla="*/ 0 h 2095541"/>
              <a:gd name="connsiteX1" fmla="*/ 304800 w 2159000"/>
              <a:gd name="connsiteY1" fmla="*/ 1409700 h 2095541"/>
              <a:gd name="connsiteX2" fmla="*/ 939800 w 2159000"/>
              <a:gd name="connsiteY2" fmla="*/ 2095500 h 2095541"/>
              <a:gd name="connsiteX3" fmla="*/ 1778000 w 2159000"/>
              <a:gd name="connsiteY3" fmla="*/ 1435100 h 2095541"/>
              <a:gd name="connsiteX4" fmla="*/ 2159000 w 2159000"/>
              <a:gd name="connsiteY4" fmla="*/ 50800 h 209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000" h="2095541">
                <a:moveTo>
                  <a:pt x="0" y="0"/>
                </a:moveTo>
                <a:cubicBezTo>
                  <a:pt x="74083" y="530225"/>
                  <a:pt x="148167" y="1060450"/>
                  <a:pt x="304800" y="1409700"/>
                </a:cubicBezTo>
                <a:cubicBezTo>
                  <a:pt x="461433" y="1758950"/>
                  <a:pt x="694267" y="2091267"/>
                  <a:pt x="939800" y="2095500"/>
                </a:cubicBezTo>
                <a:cubicBezTo>
                  <a:pt x="1185333" y="2099733"/>
                  <a:pt x="1574800" y="1775883"/>
                  <a:pt x="1778000" y="1435100"/>
                </a:cubicBezTo>
                <a:cubicBezTo>
                  <a:pt x="1981200" y="1094317"/>
                  <a:pt x="2070100" y="572558"/>
                  <a:pt x="2159000" y="508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9C408C-11DA-423C-8A54-5373308AACEC}"/>
              </a:ext>
            </a:extLst>
          </p:cNvPr>
          <p:cNvCxnSpPr>
            <a:cxnSpLocks/>
          </p:cNvCxnSpPr>
          <p:nvPr/>
        </p:nvCxnSpPr>
        <p:spPr>
          <a:xfrm flipV="1">
            <a:off x="2990850" y="2533648"/>
            <a:ext cx="1473200" cy="2324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5D0BCD-A5D4-4610-A950-B1DBAB9ADD58}"/>
              </a:ext>
            </a:extLst>
          </p:cNvPr>
          <p:cNvGrpSpPr/>
          <p:nvPr/>
        </p:nvGrpSpPr>
        <p:grpSpPr>
          <a:xfrm>
            <a:off x="4213222" y="1491788"/>
            <a:ext cx="1661133" cy="369332"/>
            <a:chOff x="4213222" y="1491788"/>
            <a:chExt cx="166113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05273D-1D94-441B-935B-B5441845C10E}"/>
                    </a:ext>
                  </a:extLst>
                </p:cNvPr>
                <p:cNvSpPr txBox="1"/>
                <p:nvPr/>
              </p:nvSpPr>
              <p:spPr>
                <a:xfrm>
                  <a:off x="4746226" y="1491788"/>
                  <a:ext cx="11281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905273D-1D94-441B-935B-B5441845C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226" y="1491788"/>
                  <a:ext cx="112812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9F31D7-C1B8-4169-946F-1C1826C7B7FF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4213222" y="1676454"/>
              <a:ext cx="533004" cy="234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849B0D9-2D6A-40BA-9BF1-3181714917F5}"/>
              </a:ext>
            </a:extLst>
          </p:cNvPr>
          <p:cNvSpPr/>
          <p:nvPr/>
        </p:nvSpPr>
        <p:spPr>
          <a:xfrm>
            <a:off x="3555950" y="3800475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BAFE0B-9212-4114-BEEA-A5C4ABC30498}"/>
              </a:ext>
            </a:extLst>
          </p:cNvPr>
          <p:cNvGrpSpPr/>
          <p:nvPr/>
        </p:nvGrpSpPr>
        <p:grpSpPr>
          <a:xfrm>
            <a:off x="4464050" y="2433584"/>
            <a:ext cx="3481375" cy="369332"/>
            <a:chOff x="4464050" y="2433584"/>
            <a:chExt cx="3481375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D75284-227A-44A2-8F20-1699A75BF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4050" y="2618250"/>
              <a:ext cx="533004" cy="234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2930EA3-16A8-41EE-9865-0106AFEC698D}"/>
                    </a:ext>
                  </a:extLst>
                </p:cNvPr>
                <p:cNvSpPr txBox="1"/>
                <p:nvPr/>
              </p:nvSpPr>
              <p:spPr>
                <a:xfrm>
                  <a:off x="4997054" y="2433584"/>
                  <a:ext cx="29483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Garis </a:t>
                  </a:r>
                  <a:r>
                    <a:rPr lang="en-ID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singgung</a:t>
                  </a:r>
                  <a:r>
                    <a:rPr lang="en-ID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ID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kurva</a:t>
                  </a:r>
                  <a:r>
                    <a:rPr lang="en-ID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ID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2930EA3-16A8-41EE-9865-0106AFEC6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054" y="2433584"/>
                  <a:ext cx="294837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863" t="-8197" b="-2459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DCFA275-6F52-44AD-B29A-AF928E74DC91}"/>
              </a:ext>
            </a:extLst>
          </p:cNvPr>
          <p:cNvSpPr txBox="1"/>
          <p:nvPr/>
        </p:nvSpPr>
        <p:spPr>
          <a:xfrm>
            <a:off x="4997054" y="30329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kemingan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EA5342-8638-42A5-B660-C33A33788920}"/>
                  </a:ext>
                </a:extLst>
              </p:cNvPr>
              <p:cNvSpPr txBox="1"/>
              <p:nvPr/>
            </p:nvSpPr>
            <p:spPr>
              <a:xfrm>
                <a:off x="6129369" y="3032934"/>
                <a:ext cx="446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m:oMathPara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EA5342-8638-42A5-B660-C33A33788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369" y="3032934"/>
                <a:ext cx="446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52BB97-85CF-461A-8B1A-8A2F6E376077}"/>
                  </a:ext>
                </a:extLst>
              </p:cNvPr>
              <p:cNvSpPr txBox="1"/>
              <p:nvPr/>
            </p:nvSpPr>
            <p:spPr>
              <a:xfrm>
                <a:off x="6356199" y="2954846"/>
                <a:ext cx="1268103" cy="611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f>
                        <m:fPr>
                          <m:ctrlP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D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52BB97-85CF-461A-8B1A-8A2F6E376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9" y="2954846"/>
                <a:ext cx="1268103" cy="6119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8AB49-E4F4-46D3-841D-2EB70DCD2262}"/>
                  </a:ext>
                </a:extLst>
              </p:cNvPr>
              <p:cNvSpPr txBox="1"/>
              <p:nvPr/>
            </p:nvSpPr>
            <p:spPr>
              <a:xfrm>
                <a:off x="6129369" y="3681657"/>
                <a:ext cx="101495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  <m:r>
                        <a:rPr lang="en-ID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𝑑𝑦</m:t>
                          </m:r>
                        </m:num>
                        <m:den>
                          <m:r>
                            <a:rPr lang="en-ID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A8AB49-E4F4-46D3-841D-2EB70DCD2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369" y="3681657"/>
                <a:ext cx="1014958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BC278D0-C38B-49F2-A8F3-29E35047D4A2}"/>
              </a:ext>
            </a:extLst>
          </p:cNvPr>
          <p:cNvSpPr txBox="1"/>
          <p:nvPr/>
        </p:nvSpPr>
        <p:spPr>
          <a:xfrm>
            <a:off x="7708408" y="3032934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kemiringan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garis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47C2D5-97EE-4862-9DD1-2F21C105A03F}"/>
              </a:ext>
            </a:extLst>
          </p:cNvPr>
          <p:cNvSpPr txBox="1"/>
          <p:nvPr/>
        </p:nvSpPr>
        <p:spPr>
          <a:xfrm>
            <a:off x="7708408" y="380611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kemiringan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garis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singgung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kurva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3" grpId="0" animBg="1"/>
      <p:bldP spid="38" grpId="0"/>
      <p:bldP spid="39" grpId="0"/>
      <p:bldP spid="40" grpId="0"/>
      <p:bldP spid="41" grpId="0"/>
      <p:bldP spid="44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Differensial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Turunan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ACDB21-E5A1-47E6-9B75-9A05897F173E}"/>
                  </a:ext>
                </a:extLst>
              </p:cNvPr>
              <p:cNvSpPr txBox="1"/>
              <p:nvPr/>
            </p:nvSpPr>
            <p:spPr>
              <a:xfrm>
                <a:off x="889686" y="1188645"/>
                <a:ext cx="1656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ACDB21-E5A1-47E6-9B75-9A05897F1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6" y="1188645"/>
                <a:ext cx="1656928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681A31-E2B3-4ED9-A584-53822342427A}"/>
                  </a:ext>
                </a:extLst>
              </p:cNvPr>
              <p:cNvSpPr txBox="1"/>
              <p:nvPr/>
            </p:nvSpPr>
            <p:spPr>
              <a:xfrm>
                <a:off x="3991000" y="1188645"/>
                <a:ext cx="11751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681A31-E2B3-4ED9-A584-53822342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000" y="1188645"/>
                <a:ext cx="117513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B7E9BA-4669-400B-BE25-48359EC76322}"/>
                  </a:ext>
                </a:extLst>
              </p:cNvPr>
              <p:cNvSpPr txBox="1"/>
              <p:nvPr/>
            </p:nvSpPr>
            <p:spPr>
              <a:xfrm>
                <a:off x="889686" y="1654367"/>
                <a:ext cx="19003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B7E9BA-4669-400B-BE25-48359EC76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6" y="1654367"/>
                <a:ext cx="190032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2DC8D-1DC0-4BD7-B3CA-D4579E0F041C}"/>
                  </a:ext>
                </a:extLst>
              </p:cNvPr>
              <p:cNvSpPr txBox="1"/>
              <p:nvPr/>
            </p:nvSpPr>
            <p:spPr>
              <a:xfrm>
                <a:off x="3991000" y="1680792"/>
                <a:ext cx="1733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62DC8D-1DC0-4BD7-B3CA-D4579E0F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000" y="1680792"/>
                <a:ext cx="173310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A5F6B-DBCC-4E70-B609-01E329140F83}"/>
                  </a:ext>
                </a:extLst>
              </p:cNvPr>
              <p:cNvSpPr txBox="1"/>
              <p:nvPr/>
            </p:nvSpPr>
            <p:spPr>
              <a:xfrm>
                <a:off x="3978214" y="2172939"/>
                <a:ext cx="2380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A5F6B-DBCC-4E70-B609-01E32914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14" y="2172939"/>
                <a:ext cx="238046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9176EE-119B-4423-9697-0109825425AB}"/>
                  </a:ext>
                </a:extLst>
              </p:cNvPr>
              <p:cNvSpPr txBox="1"/>
              <p:nvPr/>
            </p:nvSpPr>
            <p:spPr>
              <a:xfrm>
                <a:off x="889686" y="2172939"/>
                <a:ext cx="2823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9176EE-119B-4423-9697-010982542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6" y="2172939"/>
                <a:ext cx="282340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C34A38-9D32-460C-985E-75C377EB468B}"/>
                  </a:ext>
                </a:extLst>
              </p:cNvPr>
              <p:cNvSpPr txBox="1"/>
              <p:nvPr/>
            </p:nvSpPr>
            <p:spPr>
              <a:xfrm>
                <a:off x="889686" y="2770477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C34A38-9D32-460C-985E-75C377EB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86" y="2770477"/>
                <a:ext cx="1251817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B8BE78-5E7D-4918-B43F-7BC85C568D5D}"/>
                  </a:ext>
                </a:extLst>
              </p:cNvPr>
              <p:cNvSpPr txBox="1"/>
              <p:nvPr/>
            </p:nvSpPr>
            <p:spPr>
              <a:xfrm>
                <a:off x="3952656" y="2770477"/>
                <a:ext cx="1680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𝑛𝑥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B8BE78-5E7D-4918-B43F-7BC85C568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656" y="2770477"/>
                <a:ext cx="168065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12188B-2C8A-48FF-AD63-410667AC6676}"/>
                  </a:ext>
                </a:extLst>
              </p:cNvPr>
              <p:cNvSpPr txBox="1"/>
              <p:nvPr/>
            </p:nvSpPr>
            <p:spPr>
              <a:xfrm>
                <a:off x="925449" y="3408002"/>
                <a:ext cx="1454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12188B-2C8A-48FF-AD63-410667AC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49" y="3408002"/>
                <a:ext cx="1454949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00D9B2-0508-4790-9357-B7DCAD9D195C}"/>
                  </a:ext>
                </a:extLst>
              </p:cNvPr>
              <p:cNvSpPr txBox="1"/>
              <p:nvPr/>
            </p:nvSpPr>
            <p:spPr>
              <a:xfrm>
                <a:off x="3935512" y="3420865"/>
                <a:ext cx="156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00D9B2-0508-4790-9357-B7DCAD9D1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512" y="3420865"/>
                <a:ext cx="156158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7C472F-14FF-42ED-8A5B-4D50174409CC}"/>
                  </a:ext>
                </a:extLst>
              </p:cNvPr>
              <p:cNvSpPr txBox="1"/>
              <p:nvPr/>
            </p:nvSpPr>
            <p:spPr>
              <a:xfrm>
                <a:off x="958063" y="3853216"/>
                <a:ext cx="1485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7C472F-14FF-42ED-8A5B-4D501744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63" y="3853216"/>
                <a:ext cx="1485407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11F9-F722-45D2-9E96-0AC88B7328E0}"/>
                  </a:ext>
                </a:extLst>
              </p:cNvPr>
              <p:cNvSpPr txBox="1"/>
              <p:nvPr/>
            </p:nvSpPr>
            <p:spPr>
              <a:xfrm>
                <a:off x="3968126" y="3866079"/>
                <a:ext cx="1742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6711F9-F722-45D2-9E96-0AC88B732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26" y="3866079"/>
                <a:ext cx="1742720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03C74-96B3-44AF-AFAD-474B05804CD6}"/>
                  </a:ext>
                </a:extLst>
              </p:cNvPr>
              <p:cNvSpPr txBox="1"/>
              <p:nvPr/>
            </p:nvSpPr>
            <p:spPr>
              <a:xfrm>
                <a:off x="6358674" y="1153219"/>
                <a:ext cx="1955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E03C74-96B3-44AF-AFAD-474B0580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674" y="1153219"/>
                <a:ext cx="1955856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72D644-4479-462A-A551-C1891A1A48F1}"/>
                  </a:ext>
                </a:extLst>
              </p:cNvPr>
              <p:cNvSpPr txBox="1"/>
              <p:nvPr/>
            </p:nvSpPr>
            <p:spPr>
              <a:xfrm>
                <a:off x="9459988" y="1153219"/>
                <a:ext cx="1156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72D644-4479-462A-A551-C1891A1A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988" y="1153219"/>
                <a:ext cx="1156214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7CB936-1955-4B63-BAC0-3CE0F6F7C85E}"/>
                  </a:ext>
                </a:extLst>
              </p:cNvPr>
              <p:cNvSpPr txBox="1"/>
              <p:nvPr/>
            </p:nvSpPr>
            <p:spPr>
              <a:xfrm>
                <a:off x="6313845" y="6219759"/>
                <a:ext cx="1583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7CB936-1955-4B63-BAC0-3CE0F6F7C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845" y="6219759"/>
                <a:ext cx="1583190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9DF8D2-3E8C-4D1A-AA1C-8560AF266F1A}"/>
                  </a:ext>
                </a:extLst>
              </p:cNvPr>
              <p:cNvSpPr txBox="1"/>
              <p:nvPr/>
            </p:nvSpPr>
            <p:spPr>
              <a:xfrm>
                <a:off x="9014841" y="6219759"/>
                <a:ext cx="1845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D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9DF8D2-3E8C-4D1A-AA1C-8560AF266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841" y="6219759"/>
                <a:ext cx="1845762" cy="369332"/>
              </a:xfrm>
              <a:prstGeom prst="rect">
                <a:avLst/>
              </a:prstGeom>
              <a:blipFill>
                <a:blip r:embed="rId1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0B777F-509A-4D00-B228-77706588073C}"/>
              </a:ext>
            </a:extLst>
          </p:cNvPr>
          <p:cNvGrpSpPr/>
          <p:nvPr/>
        </p:nvGrpSpPr>
        <p:grpSpPr>
          <a:xfrm>
            <a:off x="7319214" y="1510180"/>
            <a:ext cx="804723" cy="369332"/>
            <a:chOff x="7489448" y="1496126"/>
            <a:chExt cx="80472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D03DD67-CB0D-4AAF-8340-6BBCDD9448D0}"/>
                    </a:ext>
                  </a:extLst>
                </p:cNvPr>
                <p:cNvSpPr txBox="1"/>
                <p:nvPr/>
              </p:nvSpPr>
              <p:spPr>
                <a:xfrm>
                  <a:off x="7589556" y="1496126"/>
                  <a:ext cx="704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D03DD67-CB0D-4AAF-8340-6BBCDD944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556" y="1496126"/>
                  <a:ext cx="70461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6C0D490-1BBD-4DC1-A1A1-A8011AAC1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9448" y="1496126"/>
              <a:ext cx="622649" cy="1237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690FBB-CC38-4609-A2AB-8844CBFB5385}"/>
                  </a:ext>
                </a:extLst>
              </p:cNvPr>
              <p:cNvSpPr txBox="1"/>
              <p:nvPr/>
            </p:nvSpPr>
            <p:spPr>
              <a:xfrm>
                <a:off x="6358674" y="1949047"/>
                <a:ext cx="2128467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690FBB-CC38-4609-A2AB-8844CBFB5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674" y="1949047"/>
                <a:ext cx="2128467" cy="459678"/>
              </a:xfrm>
              <a:prstGeom prst="rect">
                <a:avLst/>
              </a:prstGeom>
              <a:blipFill>
                <a:blip r:embed="rId2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7CEA82A-37AD-4E41-A42A-33E483E76B7C}"/>
              </a:ext>
            </a:extLst>
          </p:cNvPr>
          <p:cNvGrpSpPr/>
          <p:nvPr/>
        </p:nvGrpSpPr>
        <p:grpSpPr>
          <a:xfrm>
            <a:off x="7589556" y="2388284"/>
            <a:ext cx="2191838" cy="586853"/>
            <a:chOff x="7589556" y="2388284"/>
            <a:chExt cx="2191838" cy="5868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E5A613-930F-47B5-A864-002ACF7A79DD}"/>
                    </a:ext>
                  </a:extLst>
                </p:cNvPr>
                <p:cNvSpPr txBox="1"/>
                <p:nvPr/>
              </p:nvSpPr>
              <p:spPr>
                <a:xfrm>
                  <a:off x="7589556" y="2605805"/>
                  <a:ext cx="219183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ID" dirty="0"/>
                    <a:t> = </a:t>
                  </a:r>
                  <a14:m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a14:m>
                  <a:endParaRPr lang="en-ID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E5A613-930F-47B5-A864-002ACF7A7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556" y="2605805"/>
                  <a:ext cx="2191838" cy="369332"/>
                </a:xfrm>
                <a:prstGeom prst="rect">
                  <a:avLst/>
                </a:prstGeom>
                <a:blipFill>
                  <a:blip r:embed="rId21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E3C12F-146D-42DC-81B0-234C2005F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1863" y="2388284"/>
              <a:ext cx="0" cy="27395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7D64CE-7098-46E2-8B7F-E35409D5FADD}"/>
                  </a:ext>
                </a:extLst>
              </p:cNvPr>
              <p:cNvSpPr txBox="1"/>
              <p:nvPr/>
            </p:nvSpPr>
            <p:spPr>
              <a:xfrm>
                <a:off x="6096000" y="3134005"/>
                <a:ext cx="4546758" cy="859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7D64CE-7098-46E2-8B7F-E35409D5F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34005"/>
                <a:ext cx="4546758" cy="8593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195C05-C6FE-4BC1-BE60-E078447955EC}"/>
                  </a:ext>
                </a:extLst>
              </p:cNvPr>
              <p:cNvSpPr txBox="1"/>
              <p:nvPr/>
            </p:nvSpPr>
            <p:spPr>
              <a:xfrm>
                <a:off x="6964834" y="3980310"/>
                <a:ext cx="3441281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195C05-C6FE-4BC1-BE60-E07844795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34" y="3980310"/>
                <a:ext cx="3441281" cy="459678"/>
              </a:xfrm>
              <a:prstGeom prst="rect">
                <a:avLst/>
              </a:prstGeom>
              <a:blipFill>
                <a:blip r:embed="rId2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E07545-1387-4651-A65A-84852FFCF414}"/>
                  </a:ext>
                </a:extLst>
              </p:cNvPr>
              <p:cNvSpPr txBox="1"/>
              <p:nvPr/>
            </p:nvSpPr>
            <p:spPr>
              <a:xfrm>
                <a:off x="7066921" y="4488367"/>
                <a:ext cx="3441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  <m:sup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E07545-1387-4651-A65A-84852FFCF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921" y="4488367"/>
                <a:ext cx="3441281" cy="369332"/>
              </a:xfrm>
              <a:prstGeom prst="rect">
                <a:avLst/>
              </a:prstGeom>
              <a:blipFill>
                <a:blip r:embed="rId2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6BE600-451D-4F6B-87A6-BF1756224FE5}"/>
                  </a:ext>
                </a:extLst>
              </p:cNvPr>
              <p:cNvSpPr txBox="1"/>
              <p:nvPr/>
            </p:nvSpPr>
            <p:spPr>
              <a:xfrm>
                <a:off x="7419322" y="4857699"/>
                <a:ext cx="3441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D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6BE600-451D-4F6B-87A6-BF175622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22" y="4857699"/>
                <a:ext cx="3441281" cy="369332"/>
              </a:xfrm>
              <a:prstGeom prst="rect">
                <a:avLst/>
              </a:prstGeom>
              <a:blipFill>
                <a:blip r:embed="rId2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BB6F0B-1D3D-4915-A4D1-E8E1310D311C}"/>
                  </a:ext>
                </a:extLst>
              </p:cNvPr>
              <p:cNvSpPr txBox="1"/>
              <p:nvPr/>
            </p:nvSpPr>
            <p:spPr>
              <a:xfrm>
                <a:off x="7502969" y="5235465"/>
                <a:ext cx="3441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ID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+27</m:t>
                          </m:r>
                        </m:e>
                      </m:d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(4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BB6F0B-1D3D-4915-A4D1-E8E1310D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969" y="5235465"/>
                <a:ext cx="3441281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C85B-06D5-4805-8065-17D4855CD61C}"/>
                  </a:ext>
                </a:extLst>
              </p:cNvPr>
              <p:cNvSpPr txBox="1"/>
              <p:nvPr/>
            </p:nvSpPr>
            <p:spPr>
              <a:xfrm>
                <a:off x="7319214" y="5644956"/>
                <a:ext cx="34412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=48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144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D" i="1">
                          <a:latin typeface="Cambria Math" panose="02040503050406030204" pitchFamily="18" charset="0"/>
                        </a:rPr>
                        <m:t>+108</m:t>
                      </m:r>
                      <m:r>
                        <a:rPr lang="en-ID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C85B-06D5-4805-8065-17D4855CD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214" y="5644956"/>
                <a:ext cx="344128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86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2" grpId="0"/>
      <p:bldP spid="42" grpId="0"/>
      <p:bldP spid="30" grpId="0"/>
      <p:bldP spid="31" grpId="0"/>
      <p:bldP spid="3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Differensial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Turunan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3D6977-660C-4C6D-8BD3-75B538CAB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33" y="2124146"/>
            <a:ext cx="3841569" cy="3649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DC1D45-F9A8-4E13-A621-5155D97040BC}"/>
              </a:ext>
            </a:extLst>
          </p:cNvPr>
          <p:cNvSpPr txBox="1"/>
          <p:nvPr/>
        </p:nvSpPr>
        <p:spPr>
          <a:xfrm>
            <a:off x="847352" y="1192702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Turunan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atau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Derivatif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pengukuran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berubah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seiring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masukan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4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Chain Rule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Aturan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rantai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5D06F7-AB58-42B1-975D-C0C8421987C2}"/>
                  </a:ext>
                </a:extLst>
              </p:cNvPr>
              <p:cNvSpPr txBox="1"/>
              <p:nvPr/>
            </p:nvSpPr>
            <p:spPr>
              <a:xfrm>
                <a:off x="914400" y="1235675"/>
                <a:ext cx="362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Misalkan</a:t>
                </a: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ID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en-ID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r>
                      <a:rPr lang="en-ID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ID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D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5D06F7-AB58-42B1-975D-C0C842198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35675"/>
                <a:ext cx="3623877" cy="369332"/>
              </a:xfrm>
              <a:prstGeom prst="rect">
                <a:avLst/>
              </a:prstGeom>
              <a:blipFill>
                <a:blip r:embed="rId3"/>
                <a:stretch>
                  <a:fillRect l="-1347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AB30F5-E82B-43C3-B4BF-187AAD643157}"/>
                  </a:ext>
                </a:extLst>
              </p:cNvPr>
              <p:cNvSpPr txBox="1"/>
              <p:nvPr/>
            </p:nvSpPr>
            <p:spPr>
              <a:xfrm>
                <a:off x="991931" y="1933093"/>
                <a:ext cx="1355853" cy="765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D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AB30F5-E82B-43C3-B4BF-187AAD64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31" y="1933093"/>
                <a:ext cx="1355853" cy="765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EF625-0D78-4B01-B217-74AF9D16AC08}"/>
              </a:ext>
            </a:extLst>
          </p:cNvPr>
          <p:cNvGrpSpPr/>
          <p:nvPr/>
        </p:nvGrpSpPr>
        <p:grpSpPr>
          <a:xfrm>
            <a:off x="4538277" y="1242563"/>
            <a:ext cx="1557723" cy="404983"/>
            <a:chOff x="4538277" y="1217849"/>
            <a:chExt cx="1557723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24A480-C1BD-4647-B3B2-4E5ED53545EA}"/>
                    </a:ext>
                  </a:extLst>
                </p:cNvPr>
                <p:cNvSpPr txBox="1"/>
                <p:nvPr/>
              </p:nvSpPr>
              <p:spPr>
                <a:xfrm>
                  <a:off x="5067300" y="1217849"/>
                  <a:ext cx="1028700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D24A480-C1BD-4647-B3B2-4E5ED5354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300" y="1217849"/>
                  <a:ext cx="1028700" cy="404983"/>
                </a:xfrm>
                <a:prstGeom prst="rect">
                  <a:avLst/>
                </a:prstGeom>
                <a:blipFill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3FE957-9AB3-4483-9A4F-5AA0582F3A26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4538277" y="1420341"/>
              <a:ext cx="52902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308E9-4CE0-4011-B473-AF17FA1B72EA}"/>
                  </a:ext>
                </a:extLst>
              </p:cNvPr>
              <p:cNvSpPr txBox="1"/>
              <p:nvPr/>
            </p:nvSpPr>
            <p:spPr>
              <a:xfrm>
                <a:off x="2347784" y="2069028"/>
                <a:ext cx="991629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308E9-4CE0-4011-B473-AF17FA1B7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784" y="2069028"/>
                <a:ext cx="991629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00035-1FB0-44B4-936F-15098388302C}"/>
                  </a:ext>
                </a:extLst>
              </p:cNvPr>
              <p:cNvSpPr txBox="1"/>
              <p:nvPr/>
            </p:nvSpPr>
            <p:spPr>
              <a:xfrm>
                <a:off x="3207822" y="2069028"/>
                <a:ext cx="99163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C00035-1FB0-44B4-936F-15098388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22" y="2069028"/>
                <a:ext cx="99163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938FD0-572C-459A-8A29-F87E0ED92C6C}"/>
                  </a:ext>
                </a:extLst>
              </p:cNvPr>
              <p:cNvSpPr txBox="1"/>
              <p:nvPr/>
            </p:nvSpPr>
            <p:spPr>
              <a:xfrm>
                <a:off x="3719341" y="2069028"/>
                <a:ext cx="1708685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ID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938FD0-572C-459A-8A29-F87E0ED92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41" y="2069028"/>
                <a:ext cx="1708685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5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Backpropagation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469A54-54C4-4877-818B-2EC09669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205" t="47207" r="27403" b="45511"/>
          <a:stretch/>
        </p:blipFill>
        <p:spPr>
          <a:xfrm>
            <a:off x="1845909" y="1849368"/>
            <a:ext cx="6692782" cy="1011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540A6-1EA3-42BF-B4E2-ECDE11057A25}"/>
                  </a:ext>
                </a:extLst>
              </p:cNvPr>
              <p:cNvSpPr txBox="1"/>
              <p:nvPr/>
            </p:nvSpPr>
            <p:spPr>
              <a:xfrm>
                <a:off x="2103394" y="2231372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F540A6-1EA3-42BF-B4E2-ECDE1105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394" y="2231372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E6D07-BA46-4E82-8119-A96624452149}"/>
                  </a:ext>
                </a:extLst>
              </p:cNvPr>
              <p:cNvSpPr txBox="1"/>
              <p:nvPr/>
            </p:nvSpPr>
            <p:spPr>
              <a:xfrm>
                <a:off x="3766328" y="2231372"/>
                <a:ext cx="415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ID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D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FE6D07-BA46-4E82-8119-A9662445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328" y="2231372"/>
                <a:ext cx="415050" cy="369332"/>
              </a:xfrm>
              <a:prstGeom prst="rect">
                <a:avLst/>
              </a:prstGeom>
              <a:blipFill>
                <a:blip r:embed="rId6"/>
                <a:stretch>
                  <a:fillRect l="-4412" b="-131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CA88AE-70FD-476C-9142-2A9F30CD489E}"/>
                  </a:ext>
                </a:extLst>
              </p:cNvPr>
              <p:cNvSpPr txBox="1"/>
              <p:nvPr/>
            </p:nvSpPr>
            <p:spPr>
              <a:xfrm>
                <a:off x="5361459" y="2224505"/>
                <a:ext cx="4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CA88AE-70FD-476C-9142-2A9F30CD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459" y="2224505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834759-A4EF-4C04-BB79-E3B070665677}"/>
                  </a:ext>
                </a:extLst>
              </p:cNvPr>
              <p:cNvSpPr txBox="1"/>
              <p:nvPr/>
            </p:nvSpPr>
            <p:spPr>
              <a:xfrm>
                <a:off x="6998740" y="2224505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834759-A4EF-4C04-BB79-E3B070665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740" y="2224505"/>
                <a:ext cx="371384" cy="369332"/>
              </a:xfrm>
              <a:prstGeom prst="rect">
                <a:avLst/>
              </a:prstGeom>
              <a:blipFill>
                <a:blip r:embed="rId8"/>
                <a:stretch>
                  <a:fillRect t="-6667" r="-16393" b="-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05E194-82B6-4FEB-A297-BDB573D50A2E}"/>
                  </a:ext>
                </a:extLst>
              </p:cNvPr>
              <p:cNvSpPr txBox="1"/>
              <p:nvPr/>
            </p:nvSpPr>
            <p:spPr>
              <a:xfrm>
                <a:off x="8631256" y="2224505"/>
                <a:ext cx="6156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𝑾</m:t>
                      </m:r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05E194-82B6-4FEB-A297-BDB573D50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256" y="2224505"/>
                <a:ext cx="615698" cy="369332"/>
              </a:xfrm>
              <a:prstGeom prst="rect">
                <a:avLst/>
              </a:prstGeom>
              <a:blipFill>
                <a:blip r:embed="rId9"/>
                <a:stretch>
                  <a:fillRect l="-1980" r="-15842" b="-1333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920C3-3661-4938-8A20-CB4E0691A7C2}"/>
                  </a:ext>
                </a:extLst>
              </p:cNvPr>
              <p:cNvSpPr txBox="1"/>
              <p:nvPr/>
            </p:nvSpPr>
            <p:spPr>
              <a:xfrm>
                <a:off x="2780260" y="2046706"/>
                <a:ext cx="501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920C3-3661-4938-8A20-CB4E0691A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260" y="2046706"/>
                <a:ext cx="5018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1B3E17-FCE7-4CD0-B57F-7BA101AD9244}"/>
                  </a:ext>
                </a:extLst>
              </p:cNvPr>
              <p:cNvSpPr txBox="1"/>
              <p:nvPr/>
            </p:nvSpPr>
            <p:spPr>
              <a:xfrm>
                <a:off x="4414740" y="2059058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1B3E17-FCE7-4CD0-B57F-7BA101AD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740" y="2059058"/>
                <a:ext cx="5071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3E7071-7CC1-4FB7-A0CD-8CE83A6074BE}"/>
                  </a:ext>
                </a:extLst>
              </p:cNvPr>
              <p:cNvSpPr txBox="1"/>
              <p:nvPr/>
            </p:nvSpPr>
            <p:spPr>
              <a:xfrm>
                <a:off x="6092931" y="2070723"/>
                <a:ext cx="50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3E7071-7CC1-4FB7-A0CD-8CE83A60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31" y="2070723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CB3987-031C-49CC-B4F0-70CE1F6C8BDF}"/>
                  </a:ext>
                </a:extLst>
              </p:cNvPr>
              <p:cNvSpPr txBox="1"/>
              <p:nvPr/>
            </p:nvSpPr>
            <p:spPr>
              <a:xfrm>
                <a:off x="2073850" y="3294557"/>
                <a:ext cx="1109095" cy="680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D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sz="2400" dirty="0"/>
                  <a:t> =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CB3987-031C-49CC-B4F0-70CE1F6C8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50" y="3294557"/>
                <a:ext cx="1109095" cy="680892"/>
              </a:xfrm>
              <a:prstGeom prst="rect">
                <a:avLst/>
              </a:prstGeom>
              <a:blipFill>
                <a:blip r:embed="rId13"/>
                <a:stretch>
                  <a:fillRect r="-3846" b="-178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DE7868-072F-4953-810E-A70CDB26A8E3}"/>
                  </a:ext>
                </a:extLst>
              </p:cNvPr>
              <p:cNvSpPr txBox="1"/>
              <p:nvPr/>
            </p:nvSpPr>
            <p:spPr>
              <a:xfrm>
                <a:off x="2969989" y="3285032"/>
                <a:ext cx="1592677" cy="667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𝐽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DE7868-072F-4953-810E-A70CDB26A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9" y="3285032"/>
                <a:ext cx="1592677" cy="66723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2F1034-6DBF-4249-9028-26E2376EE2AC}"/>
                  </a:ext>
                </a:extLst>
              </p:cNvPr>
              <p:cNvSpPr txBox="1"/>
              <p:nvPr/>
            </p:nvSpPr>
            <p:spPr>
              <a:xfrm>
                <a:off x="2073850" y="4120003"/>
                <a:ext cx="1109095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D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sz="2400" dirty="0"/>
                  <a:t> =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2F1034-6DBF-4249-9028-26E2376E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50" y="4120003"/>
                <a:ext cx="1109095" cy="693716"/>
              </a:xfrm>
              <a:prstGeom prst="rect">
                <a:avLst/>
              </a:prstGeom>
              <a:blipFill>
                <a:blip r:embed="rId15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35AB9B-A383-4B1D-B7CB-7AF88ABA5F6A}"/>
                  </a:ext>
                </a:extLst>
              </p:cNvPr>
              <p:cNvSpPr txBox="1"/>
              <p:nvPr/>
            </p:nvSpPr>
            <p:spPr>
              <a:xfrm>
                <a:off x="2969989" y="4110478"/>
                <a:ext cx="2209232" cy="667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𝐽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35AB9B-A383-4B1D-B7CB-7AF88ABA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9" y="4110478"/>
                <a:ext cx="2209232" cy="66723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EFB0F-FC84-4201-A325-DE0295CF4251}"/>
                  </a:ext>
                </a:extLst>
              </p:cNvPr>
              <p:cNvSpPr txBox="1"/>
              <p:nvPr/>
            </p:nvSpPr>
            <p:spPr>
              <a:xfrm>
                <a:off x="2073850" y="5059474"/>
                <a:ext cx="1109095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𝐽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ID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𝑾</m:t>
                        </m:r>
                        <m:r>
                          <a:rPr lang="en-ID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en-ID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D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D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sz="2400" dirty="0"/>
                  <a:t> =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0EFB0F-FC84-4201-A325-DE0295CF4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850" y="5059474"/>
                <a:ext cx="1109095" cy="693716"/>
              </a:xfrm>
              <a:prstGeom prst="rect">
                <a:avLst/>
              </a:prstGeom>
              <a:blipFill>
                <a:blip r:embed="rId17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61211E-EF48-4EDB-B71E-9633F4097209}"/>
                  </a:ext>
                </a:extLst>
              </p:cNvPr>
              <p:cNvSpPr txBox="1"/>
              <p:nvPr/>
            </p:nvSpPr>
            <p:spPr>
              <a:xfrm>
                <a:off x="2969989" y="5049949"/>
                <a:ext cx="2757872" cy="66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𝐽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D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61211E-EF48-4EDB-B71E-9633F4097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989" y="5049949"/>
                <a:ext cx="2757872" cy="6684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DCC6C60-1415-48F5-8330-BE3BD2A0E816}"/>
              </a:ext>
            </a:extLst>
          </p:cNvPr>
          <p:cNvSpPr txBox="1"/>
          <p:nvPr/>
        </p:nvSpPr>
        <p:spPr>
          <a:xfrm>
            <a:off x="6073673" y="3235654"/>
            <a:ext cx="394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optimasi</a:t>
            </a:r>
            <a:r>
              <a:rPr lang="en-ID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ID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ID" b="0" i="0" dirty="0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5252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endParaRPr lang="en-ID" b="0" i="0" dirty="0">
              <a:solidFill>
                <a:srgbClr val="25252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AB4C479-4E42-420E-8F23-D9F0F1ED45C4}"/>
                  </a:ext>
                </a:extLst>
              </p:cNvPr>
              <p:cNvSpPr/>
              <p:nvPr/>
            </p:nvSpPr>
            <p:spPr>
              <a:xfrm>
                <a:off x="6230170" y="3756971"/>
                <a:ext cx="3627444" cy="1011149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</m:e>
                        <m:sup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ID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𝑾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ID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𝜂</m:t>
                      </m:r>
                      <m:f>
                        <m:fPr>
                          <m:ctrlP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𝐽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  <m:r>
                            <a:rPr lang="en-ID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ID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ID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AB4C479-4E42-420E-8F23-D9F0F1ED4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170" y="3756971"/>
                <a:ext cx="3627444" cy="1011149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D9E6CED-B2A1-4313-989C-250C10EFADA8}"/>
              </a:ext>
            </a:extLst>
          </p:cNvPr>
          <p:cNvGrpSpPr/>
          <p:nvPr/>
        </p:nvGrpSpPr>
        <p:grpSpPr>
          <a:xfrm>
            <a:off x="8270051" y="4418294"/>
            <a:ext cx="1674706" cy="1138589"/>
            <a:chOff x="8566618" y="4418294"/>
            <a:chExt cx="1674706" cy="113858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BAFAAD-2C94-443B-99B4-AF51840559BF}"/>
                </a:ext>
              </a:extLst>
            </p:cNvPr>
            <p:cNvCxnSpPr/>
            <p:nvPr/>
          </p:nvCxnSpPr>
          <p:spPr>
            <a:xfrm flipH="1" flipV="1">
              <a:off x="8566618" y="4418294"/>
              <a:ext cx="744973" cy="76925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058684-746B-4B46-96F9-3313077B661B}"/>
                </a:ext>
              </a:extLst>
            </p:cNvPr>
            <p:cNvSpPr txBox="1"/>
            <p:nvPr/>
          </p:nvSpPr>
          <p:spPr>
            <a:xfrm>
              <a:off x="8697312" y="5187551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>
                  <a:latin typeface="Arial" panose="020B0604020202020204" pitchFamily="34" charset="0"/>
                  <a:cs typeface="Arial" panose="020B0604020202020204" pitchFamily="34" charset="0"/>
                </a:rPr>
                <a:t>Learning 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02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  <p:bldP spid="29" grpId="0"/>
      <p:bldP spid="30" grpId="0"/>
      <p:bldP spid="31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Setting learning rate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A613FB0-8554-4284-AB11-D7AD2F13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1"/>
          <a:stretch/>
        </p:blipFill>
        <p:spPr>
          <a:xfrm>
            <a:off x="3760845" y="1349208"/>
            <a:ext cx="3390529" cy="3997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06ED31-3A4C-452E-9095-9536AC8B1D8B}"/>
              </a:ext>
            </a:extLst>
          </p:cNvPr>
          <p:cNvSpPr txBox="1"/>
          <p:nvPr/>
        </p:nvSpPr>
        <p:spPr>
          <a:xfrm>
            <a:off x="9301157" y="6180603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towardsai.net</a:t>
            </a:r>
            <a:endParaRPr lang="en-ID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10EEB88-B13E-4F17-A27D-82C6C106D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49833"/>
          <a:stretch/>
        </p:blipFill>
        <p:spPr>
          <a:xfrm>
            <a:off x="11482" y="1308951"/>
            <a:ext cx="3564702" cy="3997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A56D1E-F5A7-43C0-8BBD-151C53509DC4}"/>
              </a:ext>
            </a:extLst>
          </p:cNvPr>
          <p:cNvSpPr txBox="1"/>
          <p:nvPr/>
        </p:nvSpPr>
        <p:spPr>
          <a:xfrm>
            <a:off x="511730" y="4885027"/>
            <a:ext cx="3564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>
                <a:latin typeface="Arial" panose="020B0604020202020204" pitchFamily="34" charset="0"/>
                <a:cs typeface="Arial" panose="020B0604020202020204" pitchFamily="34" charset="0"/>
              </a:rPr>
              <a:t>Semakin kecil learning rate penurunan gradien bergerak “perlahan” menuju nilai minimum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CB1AEA-F8BF-4A58-BDC6-D26C0A8EC24F}"/>
              </a:ext>
            </a:extLst>
          </p:cNvPr>
          <p:cNvSpPr txBox="1"/>
          <p:nvPr/>
        </p:nvSpPr>
        <p:spPr>
          <a:xfrm>
            <a:off x="3896944" y="4885027"/>
            <a:ext cx="3564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learning rate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bergerak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menuju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minimum.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divergen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104A710-94C7-49A5-BE59-4B38B1A2A98C}"/>
              </a:ext>
            </a:extLst>
          </p:cNvPr>
          <p:cNvGrpSpPr/>
          <p:nvPr/>
        </p:nvGrpSpPr>
        <p:grpSpPr>
          <a:xfrm>
            <a:off x="7151374" y="2411430"/>
            <a:ext cx="4069179" cy="2523281"/>
            <a:chOff x="7151374" y="2411430"/>
            <a:chExt cx="4069179" cy="25232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B85648F-EE14-4EBE-83DE-47ECE6DEE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5" t="28895" r="64752" b="21731"/>
            <a:stretch/>
          </p:blipFill>
          <p:spPr>
            <a:xfrm>
              <a:off x="7151374" y="2450592"/>
              <a:ext cx="1905538" cy="197371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75A44-95B5-49DC-8E35-9B55F34E2862}"/>
                </a:ext>
              </a:extLst>
            </p:cNvPr>
            <p:cNvGrpSpPr/>
            <p:nvPr/>
          </p:nvGrpSpPr>
          <p:grpSpPr>
            <a:xfrm>
              <a:off x="7383153" y="2411430"/>
              <a:ext cx="3836008" cy="2523281"/>
              <a:chOff x="8058150" y="2428875"/>
              <a:chExt cx="3669393" cy="2506209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2EE0DE-94C6-4F3E-B956-69FC618FF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8150" y="4935083"/>
                <a:ext cx="366939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EBFC7B8-FEEF-4A4E-BB2F-EF76DAC8B8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27543" y="2428875"/>
                <a:ext cx="0" cy="250620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F054EC3-DA66-4D5C-A506-316B375B1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8150" y="2428875"/>
                <a:ext cx="3669393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F39FD9-1C61-46DF-AA09-E540B707D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8150" y="2428876"/>
                <a:ext cx="0" cy="250620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E1DA757-1FE3-47A1-ABB4-7C5DDAA4CC8B}"/>
                </a:ext>
              </a:extLst>
            </p:cNvPr>
            <p:cNvSpPr/>
            <p:nvPr/>
          </p:nvSpPr>
          <p:spPr>
            <a:xfrm>
              <a:off x="9670064" y="468622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80B17C6-9CDA-4174-A4F4-BD49DC404308}"/>
                </a:ext>
              </a:extLst>
            </p:cNvPr>
            <p:cNvSpPr/>
            <p:nvPr/>
          </p:nvSpPr>
          <p:spPr>
            <a:xfrm>
              <a:off x="8873840" y="4211991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67519F1-5D5F-4486-A43B-F9E8893C78F3}"/>
                </a:ext>
              </a:extLst>
            </p:cNvPr>
            <p:cNvGrpSpPr/>
            <p:nvPr/>
          </p:nvGrpSpPr>
          <p:grpSpPr>
            <a:xfrm>
              <a:off x="7744968" y="4273447"/>
              <a:ext cx="1139416" cy="395109"/>
              <a:chOff x="7744968" y="4273447"/>
              <a:chExt cx="1139416" cy="395109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7A8D167-8D89-4A89-9CDE-5AC7E7690FD2}"/>
                  </a:ext>
                </a:extLst>
              </p:cNvPr>
              <p:cNvCxnSpPr>
                <a:cxnSpLocks/>
                <a:stCxn id="74" idx="0"/>
                <a:endCxn id="70" idx="3"/>
              </p:cNvCxnSpPr>
              <p:nvPr/>
            </p:nvCxnSpPr>
            <p:spPr>
              <a:xfrm flipV="1">
                <a:off x="8288547" y="4273447"/>
                <a:ext cx="595837" cy="13349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6AE018F-AD53-4DAC-8B66-C5B3CF194262}"/>
                  </a:ext>
                </a:extLst>
              </p:cNvPr>
              <p:cNvSpPr txBox="1"/>
              <p:nvPr/>
            </p:nvSpPr>
            <p:spPr>
              <a:xfrm>
                <a:off x="7744968" y="4406946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Minimum </a:t>
                </a:r>
                <a:r>
                  <a:rPr lang="en-ID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lokal</a:t>
                </a:r>
                <a:endParaRPr lang="en-ID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2CA4D8-85D0-46AB-90D5-5F9E59DA81F7}"/>
                </a:ext>
              </a:extLst>
            </p:cNvPr>
            <p:cNvGrpSpPr/>
            <p:nvPr/>
          </p:nvGrpSpPr>
          <p:grpSpPr>
            <a:xfrm>
              <a:off x="9706064" y="4619599"/>
              <a:ext cx="1447991" cy="261610"/>
              <a:chOff x="9553664" y="4912048"/>
              <a:chExt cx="1447991" cy="261610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B272F72-0727-42A1-A38E-504BD0DCAB15}"/>
                  </a:ext>
                </a:extLst>
              </p:cNvPr>
              <p:cNvCxnSpPr>
                <a:cxnSpLocks/>
                <a:stCxn id="79" idx="1"/>
                <a:endCxn id="69" idx="4"/>
              </p:cNvCxnSpPr>
              <p:nvPr/>
            </p:nvCxnSpPr>
            <p:spPr>
              <a:xfrm flipH="1" flipV="1">
                <a:off x="9553664" y="5038314"/>
                <a:ext cx="274272" cy="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E26C21F-7653-43AB-893F-4FD5E75D7D2E}"/>
                  </a:ext>
                </a:extLst>
              </p:cNvPr>
              <p:cNvSpPr txBox="1"/>
              <p:nvPr/>
            </p:nvSpPr>
            <p:spPr>
              <a:xfrm>
                <a:off x="9827936" y="4912048"/>
                <a:ext cx="11737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Minimum global</a:t>
                </a:r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4741B3B-16FA-4DD8-9083-0E7AC300997B}"/>
                </a:ext>
              </a:extLst>
            </p:cNvPr>
            <p:cNvSpPr/>
            <p:nvPr/>
          </p:nvSpPr>
          <p:spPr>
            <a:xfrm>
              <a:off x="8520327" y="3205995"/>
              <a:ext cx="2700226" cy="1516227"/>
            </a:xfrm>
            <a:custGeom>
              <a:avLst/>
              <a:gdLst>
                <a:gd name="connsiteX0" fmla="*/ 0 w 2700226"/>
                <a:gd name="connsiteY0" fmla="*/ 617220 h 1516227"/>
                <a:gd name="connsiteX1" fmla="*/ 411480 w 2700226"/>
                <a:gd name="connsiteY1" fmla="*/ 1074420 h 1516227"/>
                <a:gd name="connsiteX2" fmla="*/ 731520 w 2700226"/>
                <a:gd name="connsiteY2" fmla="*/ 792480 h 1516227"/>
                <a:gd name="connsiteX3" fmla="*/ 1242060 w 2700226"/>
                <a:gd name="connsiteY3" fmla="*/ 1508760 h 1516227"/>
                <a:gd name="connsiteX4" fmla="*/ 2506980 w 2700226"/>
                <a:gd name="connsiteY4" fmla="*/ 259080 h 1516227"/>
                <a:gd name="connsiteX5" fmla="*/ 2674620 w 2700226"/>
                <a:gd name="connsiteY5" fmla="*/ 0 h 151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26" h="1516227">
                  <a:moveTo>
                    <a:pt x="0" y="617220"/>
                  </a:moveTo>
                  <a:cubicBezTo>
                    <a:pt x="144780" y="831215"/>
                    <a:pt x="289560" y="1045210"/>
                    <a:pt x="411480" y="1074420"/>
                  </a:cubicBezTo>
                  <a:cubicBezTo>
                    <a:pt x="533400" y="1103630"/>
                    <a:pt x="593090" y="720090"/>
                    <a:pt x="731520" y="792480"/>
                  </a:cubicBezTo>
                  <a:cubicBezTo>
                    <a:pt x="869950" y="864870"/>
                    <a:pt x="946150" y="1597660"/>
                    <a:pt x="1242060" y="1508760"/>
                  </a:cubicBezTo>
                  <a:cubicBezTo>
                    <a:pt x="1537970" y="1419860"/>
                    <a:pt x="2268220" y="510540"/>
                    <a:pt x="2506980" y="259080"/>
                  </a:cubicBezTo>
                  <a:cubicBezTo>
                    <a:pt x="2745740" y="7620"/>
                    <a:pt x="2710180" y="3810"/>
                    <a:pt x="267462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E09568C-7383-4F10-8512-85C866F69ECB}"/>
              </a:ext>
            </a:extLst>
          </p:cNvPr>
          <p:cNvSpPr txBox="1"/>
          <p:nvPr/>
        </p:nvSpPr>
        <p:spPr>
          <a:xfrm>
            <a:off x="7402916" y="5169611"/>
            <a:ext cx="3564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Terlalu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learning rate juga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konvergen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minimum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lokal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4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3" grpId="0"/>
      <p:bldP spid="9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Setting learning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01EE08-2C6B-49B8-A1A5-4DF03053D8E0}"/>
              </a:ext>
            </a:extLst>
          </p:cNvPr>
          <p:cNvSpPr txBox="1"/>
          <p:nvPr/>
        </p:nvSpPr>
        <p:spPr>
          <a:xfrm>
            <a:off x="1277256" y="1241529"/>
            <a:ext cx="5312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D8C33-AFE1-42B5-9A4E-7B038CD2661B}"/>
              </a:ext>
            </a:extLst>
          </p:cNvPr>
          <p:cNvSpPr txBox="1"/>
          <p:nvPr/>
        </p:nvSpPr>
        <p:spPr>
          <a:xfrm>
            <a:off x="928913" y="2265790"/>
            <a:ext cx="10319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Coba dengan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learning rate yang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lihat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apakah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C975A3-51CB-4F49-9E58-C227BBEAACA1}"/>
              </a:ext>
            </a:extLst>
          </p:cNvPr>
          <p:cNvSpPr txBox="1"/>
          <p:nvPr/>
        </p:nvSpPr>
        <p:spPr>
          <a:xfrm>
            <a:off x="928913" y="3322093"/>
            <a:ext cx="10319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Manipulasi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learning rate agar bisa “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adaptif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5673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Setting learning rate –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0A9B-36F9-499C-82CA-B6B3C1F60202}"/>
              </a:ext>
            </a:extLst>
          </p:cNvPr>
          <p:cNvSpPr txBox="1"/>
          <p:nvPr/>
        </p:nvSpPr>
        <p:spPr>
          <a:xfrm>
            <a:off x="4536103" y="528711"/>
            <a:ext cx="469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Adaptive Learning Rate &amp; Gradient Descent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69A96-5D6F-4925-A381-9ED34B4C9A49}"/>
              </a:ext>
            </a:extLst>
          </p:cNvPr>
          <p:cNvSpPr txBox="1"/>
          <p:nvPr/>
        </p:nvSpPr>
        <p:spPr>
          <a:xfrm>
            <a:off x="885371" y="1511048"/>
            <a:ext cx="53757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Learning rate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tetap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dimanipulasi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lebih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atau lebih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Ukuran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bobot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568D8B-D621-41FB-B4D1-C98868CCBFCD}"/>
              </a:ext>
            </a:extLst>
          </p:cNvPr>
          <p:cNvSpPr txBox="1"/>
          <p:nvPr/>
        </p:nvSpPr>
        <p:spPr>
          <a:xfrm>
            <a:off x="6743009" y="1511048"/>
            <a:ext cx="53757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SGD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Adadelta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Adagrad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RMSProp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C3AF5-D25B-42A6-BB41-0DFC8FB529F1}"/>
              </a:ext>
            </a:extLst>
          </p:cNvPr>
          <p:cNvSpPr txBox="1"/>
          <p:nvPr/>
        </p:nvSpPr>
        <p:spPr>
          <a:xfrm>
            <a:off x="7031081" y="4558036"/>
            <a:ext cx="436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https://pytorch.org/docs/stable/optim.html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72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Regularization –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0A9B-36F9-499C-82CA-B6B3C1F60202}"/>
              </a:ext>
            </a:extLst>
          </p:cNvPr>
          <p:cNvSpPr txBox="1"/>
          <p:nvPr/>
        </p:nvSpPr>
        <p:spPr>
          <a:xfrm>
            <a:off x="3636217" y="536507"/>
            <a:ext cx="2262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Model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261C0-FEE1-423E-821B-D1C242FBB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" y="1160736"/>
            <a:ext cx="10715625" cy="37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6E6ED-1016-4BCC-9DEF-31023B45606C}"/>
              </a:ext>
            </a:extLst>
          </p:cNvPr>
          <p:cNvSpPr txBox="1"/>
          <p:nvPr/>
        </p:nvSpPr>
        <p:spPr>
          <a:xfrm>
            <a:off x="4869541" y="3925205"/>
            <a:ext cx="245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383A0-0216-4C0E-8DA0-92B029C0E06A}"/>
              </a:ext>
            </a:extLst>
          </p:cNvPr>
          <p:cNvSpPr txBox="1"/>
          <p:nvPr/>
        </p:nvSpPr>
        <p:spPr>
          <a:xfrm>
            <a:off x="870859" y="4751833"/>
            <a:ext cx="3047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belajar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bisa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 training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 lain yang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serupa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142BD-BF65-4465-9C25-54F7D360EB28}"/>
              </a:ext>
            </a:extLst>
          </p:cNvPr>
          <p:cNvSpPr txBox="1"/>
          <p:nvPr/>
        </p:nvSpPr>
        <p:spPr>
          <a:xfrm>
            <a:off x="8040916" y="4780963"/>
            <a:ext cx="3047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terlalu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fokus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pada dataset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bisa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ID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 lain yang </a:t>
            </a:r>
            <a:r>
              <a:rPr lang="en-ID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serupa</a:t>
            </a:r>
            <a:endParaRPr lang="en-ID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7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When and When Not to Use Deep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</a:t>
            </a:r>
            <a:r>
              <a:rPr lang="en-US" sz="2400" b="1" dirty="0">
                <a:latin typeface="Baskerville Old Face" panose="020206020805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complex</a:t>
            </a:r>
            <a:r>
              <a:rPr lang="en-US" sz="2400" dirty="0">
                <a:latin typeface="Baskerville Old Face" panose="020206020805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is your problem? 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will you evaluate the success of your model? How important is </a:t>
            </a:r>
            <a:r>
              <a:rPr lang="en-US" sz="2400" b="1" dirty="0">
                <a:latin typeface="Baskerville Old Face" panose="020206020805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accuracy</a:t>
            </a:r>
            <a:r>
              <a:rPr lang="en-US" sz="2400" dirty="0">
                <a:latin typeface="Baskerville Old Face" panose="020206020805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vs </a:t>
            </a:r>
            <a:r>
              <a:rPr lang="en-US" sz="2400" b="1" dirty="0">
                <a:latin typeface="Baskerville Old Face" panose="020206020805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interpretability</a:t>
            </a:r>
            <a:r>
              <a:rPr lang="en-US" sz="2400" dirty="0">
                <a:latin typeface="Baskerville Old Face" panose="020206020805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much </a:t>
            </a:r>
            <a:r>
              <a:rPr lang="en-US" sz="2400" b="1" dirty="0">
                <a:latin typeface="Baskerville Old Face" panose="020206020805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</a:t>
            </a:r>
            <a:r>
              <a:rPr lang="en-US" sz="2400" dirty="0">
                <a:latin typeface="Baskerville Old Face" panose="020206020805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US" sz="2400" b="1" dirty="0">
                <a:latin typeface="Baskerville Old Face" panose="020206020805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</a:t>
            </a:r>
            <a:r>
              <a:rPr lang="en-US" sz="2400" dirty="0">
                <a:latin typeface="Baskerville Old Face" panose="020206020805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are you willing to allocate?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 you have enough </a:t>
            </a:r>
            <a:r>
              <a:rPr lang="en-US" sz="2400" b="1" dirty="0">
                <a:latin typeface="Baskerville Old Face" panose="020206020805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quality labeled data</a:t>
            </a:r>
            <a:r>
              <a:rPr lang="en-US" sz="2400" dirty="0">
                <a:latin typeface="Baskerville Old Face" panose="020206020805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</a:t>
            </a:r>
            <a:endParaRPr lang="en-US" sz="2400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Regularization –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59BF1-2AC9-4BF7-BC0E-7D68C1EC6BB9}"/>
              </a:ext>
            </a:extLst>
          </p:cNvPr>
          <p:cNvSpPr txBox="1"/>
          <p:nvPr/>
        </p:nvSpPr>
        <p:spPr>
          <a:xfrm>
            <a:off x="914401" y="1276690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process training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activasi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91B8C-4C74-41CE-A3FD-73DA31858D6D}"/>
              </a:ext>
            </a:extLst>
          </p:cNvPr>
          <p:cNvSpPr txBox="1"/>
          <p:nvPr/>
        </p:nvSpPr>
        <p:spPr>
          <a:xfrm>
            <a:off x="817503" y="1644156"/>
            <a:ext cx="7355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Biasanya di-“drop” 50%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activasi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didalam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layer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55345-F87F-42CA-885C-648E4D21B41C}"/>
              </a:ext>
            </a:extLst>
          </p:cNvPr>
          <p:cNvGrpSpPr/>
          <p:nvPr/>
        </p:nvGrpSpPr>
        <p:grpSpPr>
          <a:xfrm>
            <a:off x="3048797" y="2352272"/>
            <a:ext cx="5705408" cy="4118838"/>
            <a:chOff x="3048797" y="2352272"/>
            <a:chExt cx="5705408" cy="41188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4654C79-2181-4B52-B934-9576D6333522}"/>
                </a:ext>
              </a:extLst>
            </p:cNvPr>
            <p:cNvGrpSpPr/>
            <p:nvPr/>
          </p:nvGrpSpPr>
          <p:grpSpPr>
            <a:xfrm>
              <a:off x="3048797" y="2352272"/>
              <a:ext cx="5705408" cy="4118838"/>
              <a:chOff x="5301005" y="1998925"/>
              <a:chExt cx="4330701" cy="3092549"/>
            </a:xfrm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64B81F-BB91-4775-A2D4-4F59AC1B7C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2605" t="23829" r="21875" b="18994"/>
              <a:stretch/>
            </p:blipFill>
            <p:spPr>
              <a:xfrm>
                <a:off x="5301005" y="1998925"/>
                <a:ext cx="4330701" cy="3092549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7DD326D-7B64-4CA6-88E2-4822255CC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2567" t="21948" r="31933" b="26177"/>
              <a:stretch/>
            </p:blipFill>
            <p:spPr>
              <a:xfrm>
                <a:off x="6515100" y="2010355"/>
                <a:ext cx="1889760" cy="306968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25C1A3-AC4A-4452-B158-4534FAE75EAF}"/>
                    </a:ext>
                  </a:extLst>
                </p:cNvPr>
                <p:cNvSpPr txBox="1"/>
                <p:nvPr/>
              </p:nvSpPr>
              <p:spPr>
                <a:xfrm>
                  <a:off x="3191668" y="3570677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25C1A3-AC4A-4452-B158-4534FAE75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68" y="3570677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ACA8DB-D441-47AA-8192-D682C63F8ED1}"/>
                    </a:ext>
                  </a:extLst>
                </p:cNvPr>
                <p:cNvSpPr txBox="1"/>
                <p:nvPr/>
              </p:nvSpPr>
              <p:spPr>
                <a:xfrm>
                  <a:off x="3191668" y="484791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ACA8DB-D441-47AA-8192-D682C63F8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68" y="4847918"/>
                  <a:ext cx="4660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826E60-C730-41BA-9B49-761EC7FEB73A}"/>
                    </a:ext>
                  </a:extLst>
                </p:cNvPr>
                <p:cNvSpPr txBox="1"/>
                <p:nvPr/>
              </p:nvSpPr>
              <p:spPr>
                <a:xfrm>
                  <a:off x="4794700" y="2544157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826E60-C730-41BA-9B49-761EC7FEB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700" y="2544157"/>
                  <a:ext cx="579198" cy="381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46CA07-4DEE-4A09-9185-B781B74FF841}"/>
                    </a:ext>
                  </a:extLst>
                </p:cNvPr>
                <p:cNvSpPr txBox="1"/>
                <p:nvPr/>
              </p:nvSpPr>
              <p:spPr>
                <a:xfrm>
                  <a:off x="4794700" y="3580628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46CA07-4DEE-4A09-9185-B781B74FF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700" y="3580628"/>
                  <a:ext cx="579198" cy="3815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22B08F9-4743-4D84-85FD-68855FC3C0E2}"/>
                    </a:ext>
                  </a:extLst>
                </p:cNvPr>
                <p:cNvSpPr txBox="1"/>
                <p:nvPr/>
              </p:nvSpPr>
              <p:spPr>
                <a:xfrm>
                  <a:off x="4796498" y="4739076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22B08F9-4743-4D84-85FD-68855FC3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498" y="4739076"/>
                  <a:ext cx="579198" cy="3815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4A42A78-CE71-4B53-A437-615D156FCDF7}"/>
                    </a:ext>
                  </a:extLst>
                </p:cNvPr>
                <p:cNvSpPr txBox="1"/>
                <p:nvPr/>
              </p:nvSpPr>
              <p:spPr>
                <a:xfrm>
                  <a:off x="4796498" y="5834146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4A42A78-CE71-4B53-A437-615D156FC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498" y="5834146"/>
                  <a:ext cx="579198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955282-909D-45DC-BDDE-5213E1CB0379}"/>
                    </a:ext>
                  </a:extLst>
                </p:cNvPr>
                <p:cNvSpPr txBox="1"/>
                <p:nvPr/>
              </p:nvSpPr>
              <p:spPr>
                <a:xfrm>
                  <a:off x="6461704" y="2540093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955282-909D-45DC-BDDE-5213E1CB0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704" y="2540093"/>
                  <a:ext cx="584519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C0B1AD0-3176-4BA4-ABF0-7810F9747DF8}"/>
                    </a:ext>
                  </a:extLst>
                </p:cNvPr>
                <p:cNvSpPr txBox="1"/>
                <p:nvPr/>
              </p:nvSpPr>
              <p:spPr>
                <a:xfrm>
                  <a:off x="6467923" y="3630055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C0B1AD0-3176-4BA4-ABF0-7810F9747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923" y="3630055"/>
                  <a:ext cx="584519" cy="3815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30B2D-5545-494C-ADA3-094ECF91998D}"/>
                    </a:ext>
                  </a:extLst>
                </p:cNvPr>
                <p:cNvSpPr txBox="1"/>
                <p:nvPr/>
              </p:nvSpPr>
              <p:spPr>
                <a:xfrm>
                  <a:off x="6476892" y="4741899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30B2D-5545-494C-ADA3-094ECF919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92" y="4741899"/>
                  <a:ext cx="584519" cy="38151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6AFEE8-8CC1-4E59-90B3-C2531A0CEF5D}"/>
                    </a:ext>
                  </a:extLst>
                </p:cNvPr>
                <p:cNvSpPr txBox="1"/>
                <p:nvPr/>
              </p:nvSpPr>
              <p:spPr>
                <a:xfrm>
                  <a:off x="6461703" y="5809431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6AFEE8-8CC1-4E59-90B3-C2531A0CE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703" y="5809431"/>
                  <a:ext cx="584519" cy="38151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659C7FB-3330-428D-893B-CF90360D3EDC}"/>
                    </a:ext>
                  </a:extLst>
                </p:cNvPr>
                <p:cNvSpPr txBox="1"/>
                <p:nvPr/>
              </p:nvSpPr>
              <p:spPr>
                <a:xfrm>
                  <a:off x="8215255" y="3657006"/>
                  <a:ext cx="462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659C7FB-3330-428D-893B-CF90360D3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255" y="3657006"/>
                  <a:ext cx="46243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667" r="-13158" b="-666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CAAC6F2-9D74-46D6-BC1F-A0399F9B32DA}"/>
                    </a:ext>
                  </a:extLst>
                </p:cNvPr>
                <p:cNvSpPr txBox="1"/>
                <p:nvPr/>
              </p:nvSpPr>
              <p:spPr>
                <a:xfrm>
                  <a:off x="8185219" y="4751259"/>
                  <a:ext cx="4677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CAAC6F2-9D74-46D6-BC1F-A0399F9B3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219" y="4751259"/>
                  <a:ext cx="467756" cy="369332"/>
                </a:xfrm>
                <a:prstGeom prst="rect">
                  <a:avLst/>
                </a:prstGeom>
                <a:blipFill>
                  <a:blip r:embed="rId18"/>
                  <a:stretch>
                    <a:fillRect t="-6557" r="-14474" b="-655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3CBABA-78B0-45B8-A792-5070CDFE7991}"/>
              </a:ext>
            </a:extLst>
          </p:cNvPr>
          <p:cNvGrpSpPr/>
          <p:nvPr/>
        </p:nvGrpSpPr>
        <p:grpSpPr>
          <a:xfrm>
            <a:off x="4748213" y="2390826"/>
            <a:ext cx="2338844" cy="2900120"/>
            <a:chOff x="4748213" y="2390826"/>
            <a:chExt cx="2338844" cy="29001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01E4B-8476-445C-9754-141601B6F779}"/>
                </a:ext>
              </a:extLst>
            </p:cNvPr>
            <p:cNvSpPr/>
            <p:nvPr/>
          </p:nvSpPr>
          <p:spPr>
            <a:xfrm>
              <a:off x="4748213" y="2390826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AF77702-68E9-4ADD-963B-42941B6D526A}"/>
                </a:ext>
              </a:extLst>
            </p:cNvPr>
            <p:cNvSpPr/>
            <p:nvPr/>
          </p:nvSpPr>
          <p:spPr>
            <a:xfrm>
              <a:off x="4758954" y="4581542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38236A-B4BF-426D-93FB-A570453218D0}"/>
                </a:ext>
              </a:extLst>
            </p:cNvPr>
            <p:cNvSpPr/>
            <p:nvPr/>
          </p:nvSpPr>
          <p:spPr>
            <a:xfrm>
              <a:off x="6420867" y="3532963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C7D995C-D67D-4BD7-BA9C-E45D7D61F0CB}"/>
              </a:ext>
            </a:extLst>
          </p:cNvPr>
          <p:cNvSpPr txBox="1"/>
          <p:nvPr/>
        </p:nvSpPr>
        <p:spPr>
          <a:xfrm>
            <a:off x="805146" y="1956382"/>
            <a:ext cx="75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Memaksa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bergantung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8FA38C-5C68-4F5C-A98F-6E86EA849124}"/>
              </a:ext>
            </a:extLst>
          </p:cNvPr>
          <p:cNvSpPr txBox="1"/>
          <p:nvPr/>
        </p:nvSpPr>
        <p:spPr>
          <a:xfrm>
            <a:off x="3550127" y="486835"/>
            <a:ext cx="1527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</a:rPr>
              <a:t>1. Dropout</a:t>
            </a:r>
          </a:p>
        </p:txBody>
      </p:sp>
    </p:spTree>
    <p:extLst>
      <p:ext uri="{BB962C8B-B14F-4D97-AF65-F5344CB8AC3E}">
        <p14:creationId xmlns:p14="http://schemas.microsoft.com/office/powerpoint/2010/main" val="128681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56" grpId="0"/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Regularization –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0A9B-36F9-499C-82CA-B6B3C1F60202}"/>
              </a:ext>
            </a:extLst>
          </p:cNvPr>
          <p:cNvSpPr txBox="1"/>
          <p:nvPr/>
        </p:nvSpPr>
        <p:spPr>
          <a:xfrm>
            <a:off x="3550127" y="486835"/>
            <a:ext cx="1527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dirty="0">
                <a:solidFill>
                  <a:schemeClr val="bg1"/>
                </a:solidFill>
              </a:rPr>
              <a:t>1. Dropout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59BF1-2AC9-4BF7-BC0E-7D68C1EC6BB9}"/>
              </a:ext>
            </a:extLst>
          </p:cNvPr>
          <p:cNvSpPr txBox="1"/>
          <p:nvPr/>
        </p:nvSpPr>
        <p:spPr>
          <a:xfrm>
            <a:off x="914401" y="1276690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process training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activasi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dibuat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91B8C-4C74-41CE-A3FD-73DA31858D6D}"/>
              </a:ext>
            </a:extLst>
          </p:cNvPr>
          <p:cNvSpPr txBox="1"/>
          <p:nvPr/>
        </p:nvSpPr>
        <p:spPr>
          <a:xfrm>
            <a:off x="817503" y="1644156"/>
            <a:ext cx="7355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Biasanya di-“drop” 50%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activasi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didalam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layer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B55345-F87F-42CA-885C-648E4D21B41C}"/>
              </a:ext>
            </a:extLst>
          </p:cNvPr>
          <p:cNvGrpSpPr/>
          <p:nvPr/>
        </p:nvGrpSpPr>
        <p:grpSpPr>
          <a:xfrm>
            <a:off x="3048797" y="2352272"/>
            <a:ext cx="5705408" cy="4118838"/>
            <a:chOff x="3048797" y="2352272"/>
            <a:chExt cx="5705408" cy="41188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4654C79-2181-4B52-B934-9576D6333522}"/>
                </a:ext>
              </a:extLst>
            </p:cNvPr>
            <p:cNvGrpSpPr/>
            <p:nvPr/>
          </p:nvGrpSpPr>
          <p:grpSpPr>
            <a:xfrm>
              <a:off x="3048797" y="2352272"/>
              <a:ext cx="5705408" cy="4118838"/>
              <a:chOff x="5301005" y="1998925"/>
              <a:chExt cx="4330701" cy="3092549"/>
            </a:xfrm>
          </p:grpSpPr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64B81F-BB91-4775-A2D4-4F59AC1B7C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2605" t="23829" r="21875" b="18994"/>
              <a:stretch/>
            </p:blipFill>
            <p:spPr>
              <a:xfrm>
                <a:off x="5301005" y="1998925"/>
                <a:ext cx="4330701" cy="3092549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D7DD326D-7B64-4CA6-88E2-4822255CC1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2567" t="21948" r="31933" b="26177"/>
              <a:stretch/>
            </p:blipFill>
            <p:spPr>
              <a:xfrm>
                <a:off x="6515100" y="2010355"/>
                <a:ext cx="1889760" cy="306968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25C1A3-AC4A-4452-B158-4534FAE75EAF}"/>
                    </a:ext>
                  </a:extLst>
                </p:cNvPr>
                <p:cNvSpPr txBox="1"/>
                <p:nvPr/>
              </p:nvSpPr>
              <p:spPr>
                <a:xfrm>
                  <a:off x="3191668" y="3570677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25C1A3-AC4A-4452-B158-4534FAE75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68" y="3570677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ACA8DB-D441-47AA-8192-D682C63F8ED1}"/>
                    </a:ext>
                  </a:extLst>
                </p:cNvPr>
                <p:cNvSpPr txBox="1"/>
                <p:nvPr/>
              </p:nvSpPr>
              <p:spPr>
                <a:xfrm>
                  <a:off x="3191668" y="484791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ACA8DB-D441-47AA-8192-D682C63F8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1668" y="4847918"/>
                  <a:ext cx="46609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826E60-C730-41BA-9B49-761EC7FEB73A}"/>
                    </a:ext>
                  </a:extLst>
                </p:cNvPr>
                <p:cNvSpPr txBox="1"/>
                <p:nvPr/>
              </p:nvSpPr>
              <p:spPr>
                <a:xfrm>
                  <a:off x="4794700" y="2544157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826E60-C730-41BA-9B49-761EC7FEB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700" y="2544157"/>
                  <a:ext cx="579198" cy="381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46CA07-4DEE-4A09-9185-B781B74FF841}"/>
                    </a:ext>
                  </a:extLst>
                </p:cNvPr>
                <p:cNvSpPr txBox="1"/>
                <p:nvPr/>
              </p:nvSpPr>
              <p:spPr>
                <a:xfrm>
                  <a:off x="4794700" y="3580628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C46CA07-4DEE-4A09-9185-B781B74FF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4700" y="3580628"/>
                  <a:ext cx="579198" cy="3815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22B08F9-4743-4D84-85FD-68855FC3C0E2}"/>
                    </a:ext>
                  </a:extLst>
                </p:cNvPr>
                <p:cNvSpPr txBox="1"/>
                <p:nvPr/>
              </p:nvSpPr>
              <p:spPr>
                <a:xfrm>
                  <a:off x="4796498" y="4739076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22B08F9-4743-4D84-85FD-68855FC3C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498" y="4739076"/>
                  <a:ext cx="579198" cy="3815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4A42A78-CE71-4B53-A437-615D156FCDF7}"/>
                    </a:ext>
                  </a:extLst>
                </p:cNvPr>
                <p:cNvSpPr txBox="1"/>
                <p:nvPr/>
              </p:nvSpPr>
              <p:spPr>
                <a:xfrm>
                  <a:off x="4796498" y="5834146"/>
                  <a:ext cx="57919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1,4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4A42A78-CE71-4B53-A437-615D156FC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498" y="5834146"/>
                  <a:ext cx="579198" cy="3815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955282-909D-45DC-BDDE-5213E1CB0379}"/>
                    </a:ext>
                  </a:extLst>
                </p:cNvPr>
                <p:cNvSpPr txBox="1"/>
                <p:nvPr/>
              </p:nvSpPr>
              <p:spPr>
                <a:xfrm>
                  <a:off x="6461704" y="2540093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955282-909D-45DC-BDDE-5213E1CB0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704" y="2540093"/>
                  <a:ext cx="584519" cy="3815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C0B1AD0-3176-4BA4-ABF0-7810F9747DF8}"/>
                    </a:ext>
                  </a:extLst>
                </p:cNvPr>
                <p:cNvSpPr txBox="1"/>
                <p:nvPr/>
              </p:nvSpPr>
              <p:spPr>
                <a:xfrm>
                  <a:off x="6467923" y="3630055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C0B1AD0-3176-4BA4-ABF0-7810F9747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923" y="3630055"/>
                  <a:ext cx="584519" cy="3815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30B2D-5545-494C-ADA3-094ECF91998D}"/>
                    </a:ext>
                  </a:extLst>
                </p:cNvPr>
                <p:cNvSpPr txBox="1"/>
                <p:nvPr/>
              </p:nvSpPr>
              <p:spPr>
                <a:xfrm>
                  <a:off x="6476892" y="4741899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A330B2D-5545-494C-ADA3-094ECF919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92" y="4741899"/>
                  <a:ext cx="584519" cy="38151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6AFEE8-8CC1-4E59-90B3-C2531A0CEF5D}"/>
                    </a:ext>
                  </a:extLst>
                </p:cNvPr>
                <p:cNvSpPr txBox="1"/>
                <p:nvPr/>
              </p:nvSpPr>
              <p:spPr>
                <a:xfrm>
                  <a:off x="6461703" y="5809431"/>
                  <a:ext cx="584519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2,4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6AFEE8-8CC1-4E59-90B3-C2531A0CE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1703" y="5809431"/>
                  <a:ext cx="584519" cy="38151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659C7FB-3330-428D-893B-CF90360D3EDC}"/>
                    </a:ext>
                  </a:extLst>
                </p:cNvPr>
                <p:cNvSpPr txBox="1"/>
                <p:nvPr/>
              </p:nvSpPr>
              <p:spPr>
                <a:xfrm>
                  <a:off x="8215255" y="3657006"/>
                  <a:ext cx="462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659C7FB-3330-428D-893B-CF90360D3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255" y="3657006"/>
                  <a:ext cx="46243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667" r="-13158" b="-666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CAAC6F2-9D74-46D6-BC1F-A0399F9B32DA}"/>
                    </a:ext>
                  </a:extLst>
                </p:cNvPr>
                <p:cNvSpPr txBox="1"/>
                <p:nvPr/>
              </p:nvSpPr>
              <p:spPr>
                <a:xfrm>
                  <a:off x="8185219" y="4751259"/>
                  <a:ext cx="4677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D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CAAC6F2-9D74-46D6-BC1F-A0399F9B3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219" y="4751259"/>
                  <a:ext cx="467756" cy="369332"/>
                </a:xfrm>
                <a:prstGeom prst="rect">
                  <a:avLst/>
                </a:prstGeom>
                <a:blipFill>
                  <a:blip r:embed="rId18"/>
                  <a:stretch>
                    <a:fillRect t="-6557" r="-14474" b="-6557"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E4E949-44D3-406A-A634-6870ADDDD0C4}"/>
              </a:ext>
            </a:extLst>
          </p:cNvPr>
          <p:cNvGrpSpPr/>
          <p:nvPr/>
        </p:nvGrpSpPr>
        <p:grpSpPr>
          <a:xfrm>
            <a:off x="4744886" y="3486184"/>
            <a:ext cx="2338844" cy="2900120"/>
            <a:chOff x="4748213" y="2390826"/>
            <a:chExt cx="2338844" cy="29001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26FB0F1-2C18-40D0-8C98-55E4EF3F751A}"/>
                </a:ext>
              </a:extLst>
            </p:cNvPr>
            <p:cNvSpPr/>
            <p:nvPr/>
          </p:nvSpPr>
          <p:spPr>
            <a:xfrm>
              <a:off x="4748213" y="2390826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5D4BFC-DBDF-4613-9154-AF183B19C68F}"/>
                </a:ext>
              </a:extLst>
            </p:cNvPr>
            <p:cNvSpPr/>
            <p:nvPr/>
          </p:nvSpPr>
          <p:spPr>
            <a:xfrm>
              <a:off x="4758954" y="4581542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73D6C3E-84AD-444C-96FE-84094409D387}"/>
                </a:ext>
              </a:extLst>
            </p:cNvPr>
            <p:cNvSpPr/>
            <p:nvPr/>
          </p:nvSpPr>
          <p:spPr>
            <a:xfrm>
              <a:off x="6420867" y="3532963"/>
              <a:ext cx="666190" cy="709404"/>
            </a:xfrm>
            <a:prstGeom prst="ellipse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C7D995C-D67D-4BD7-BA9C-E45D7D61F0CB}"/>
              </a:ext>
            </a:extLst>
          </p:cNvPr>
          <p:cNvSpPr txBox="1"/>
          <p:nvPr/>
        </p:nvSpPr>
        <p:spPr>
          <a:xfrm>
            <a:off x="805146" y="1956382"/>
            <a:ext cx="75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Memaksa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bergantung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node </a:t>
            </a:r>
          </a:p>
        </p:txBody>
      </p:sp>
    </p:spTree>
    <p:extLst>
      <p:ext uri="{BB962C8B-B14F-4D97-AF65-F5344CB8AC3E}">
        <p14:creationId xmlns:p14="http://schemas.microsoft.com/office/powerpoint/2010/main" val="12369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0" y="476702"/>
            <a:ext cx="1219200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Regularization –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0A9B-36F9-499C-82CA-B6B3C1F60202}"/>
              </a:ext>
            </a:extLst>
          </p:cNvPr>
          <p:cNvSpPr txBox="1"/>
          <p:nvPr/>
        </p:nvSpPr>
        <p:spPr>
          <a:xfrm>
            <a:off x="3516395" y="512331"/>
            <a:ext cx="192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bg1"/>
                </a:solidFill>
              </a:rPr>
              <a:t>2. Early Stopping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59BF1-2AC9-4BF7-BC0E-7D68C1EC6BB9}"/>
              </a:ext>
            </a:extLst>
          </p:cNvPr>
          <p:cNvSpPr txBox="1"/>
          <p:nvPr/>
        </p:nvSpPr>
        <p:spPr>
          <a:xfrm>
            <a:off x="914401" y="127669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Stop proses training sebelum overfitting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45FA4-C47B-4AF6-873F-E1355A92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85" y="1815707"/>
            <a:ext cx="6703786" cy="42554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03E986A-78A0-41C1-A8DE-1C168932A41D}"/>
              </a:ext>
            </a:extLst>
          </p:cNvPr>
          <p:cNvSpPr txBox="1"/>
          <p:nvPr/>
        </p:nvSpPr>
        <p:spPr>
          <a:xfrm>
            <a:off x="4259943" y="6071154"/>
            <a:ext cx="367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towardsdatascience.com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-1" y="691923"/>
            <a:ext cx="12182619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Example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560265" y="1476568"/>
            <a:ext cx="8854441" cy="8427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https://medium.com/@samuelsena/pengenalan-deep-learning-part-3-backpropagation-algorithm-720be9a5fbb8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https://mattmazur.com/2015/03/17/a-step-by-step-backpropagation-example/</a:t>
            </a:r>
            <a:endParaRPr lang="en-US" sz="2400" dirty="0">
              <a:latin typeface="Baskerville Old Face" panose="02020602080505020303" pitchFamily="18" charset="0"/>
            </a:endParaRP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2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C00A46-EE13-4D78-B3FC-EEDF28E80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C41FAB-86D1-4B97-89CB-6729544E63E2}"/>
              </a:ext>
            </a:extLst>
          </p:cNvPr>
          <p:cNvSpPr/>
          <p:nvPr/>
        </p:nvSpPr>
        <p:spPr>
          <a:xfrm>
            <a:off x="3040743" y="364213"/>
            <a:ext cx="6603999" cy="1511759"/>
          </a:xfrm>
          <a:prstGeom prst="rect">
            <a:avLst/>
          </a:prstGeom>
          <a:solidFill>
            <a:schemeClr val="bg2">
              <a:alpha val="82000"/>
            </a:schemeClr>
          </a:solidFill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Terima</a:t>
            </a:r>
            <a:r>
              <a:rPr lang="en-US" sz="3200" dirty="0">
                <a:solidFill>
                  <a:schemeClr val="tx1"/>
                </a:solidFill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7505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When and When Not to Use Deep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How </a:t>
            </a:r>
            <a:r>
              <a:rPr lang="en-US" sz="2400" b="1" dirty="0">
                <a:latin typeface="Baskerville Old Face" panose="02020602080505020303" pitchFamily="18" charset="0"/>
              </a:rPr>
              <a:t>complex</a:t>
            </a:r>
            <a:r>
              <a:rPr lang="en-US" sz="2400" dirty="0">
                <a:latin typeface="Baskerville Old Face" panose="02020602080505020303" pitchFamily="18" charset="0"/>
              </a:rPr>
              <a:t> is your problem?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A405EE-0601-4C64-BACF-EDEC60C19349}"/>
              </a:ext>
            </a:extLst>
          </p:cNvPr>
          <p:cNvSpPr/>
          <p:nvPr/>
        </p:nvSpPr>
        <p:spPr>
          <a:xfrm>
            <a:off x="4749406" y="3414828"/>
            <a:ext cx="1550504" cy="1444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Complex tasks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B9008A-1754-4184-B283-9DD6B848179D}"/>
              </a:ext>
            </a:extLst>
          </p:cNvPr>
          <p:cNvSpPr/>
          <p:nvPr/>
        </p:nvSpPr>
        <p:spPr>
          <a:xfrm>
            <a:off x="7967449" y="3414829"/>
            <a:ext cx="1550504" cy="1444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Simple</a:t>
            </a:r>
          </a:p>
          <a:p>
            <a:pPr algn="ctr"/>
            <a:r>
              <a:rPr lang="en-US" sz="2000" dirty="0"/>
              <a:t>tasks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CF159-350C-422C-8B56-AF18DA8A3C68}"/>
              </a:ext>
            </a:extLst>
          </p:cNvPr>
          <p:cNvSpPr/>
          <p:nvPr/>
        </p:nvSpPr>
        <p:spPr>
          <a:xfrm>
            <a:off x="4197944" y="2804259"/>
            <a:ext cx="265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Lots of unstructured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F8470-FD00-40CD-87A4-54B93DB3C2D5}"/>
              </a:ext>
            </a:extLst>
          </p:cNvPr>
          <p:cNvSpPr/>
          <p:nvPr/>
        </p:nvSpPr>
        <p:spPr>
          <a:xfrm>
            <a:off x="7478363" y="2665760"/>
            <a:ext cx="2528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Don’t require processing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68099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When and When Not to Use Deep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816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How will you evaluate the success of your model? How important is </a:t>
            </a:r>
            <a:r>
              <a:rPr lang="en-US" sz="2400" b="1" dirty="0">
                <a:latin typeface="Baskerville Old Face" panose="02020602080505020303" pitchFamily="18" charset="0"/>
              </a:rPr>
              <a:t>accuracy</a:t>
            </a:r>
            <a:r>
              <a:rPr lang="en-US" sz="2400" dirty="0">
                <a:latin typeface="Baskerville Old Face" panose="02020602080505020303" pitchFamily="18" charset="0"/>
              </a:rPr>
              <a:t> vs </a:t>
            </a:r>
            <a:r>
              <a:rPr lang="en-US" sz="2400" b="1" dirty="0">
                <a:latin typeface="Baskerville Old Face" panose="02020602080505020303" pitchFamily="18" charset="0"/>
              </a:rPr>
              <a:t>interpretability</a:t>
            </a:r>
            <a:r>
              <a:rPr lang="en-US" sz="2400" dirty="0">
                <a:latin typeface="Baskerville Old Face" panose="02020602080505020303" pitchFamily="18" charset="0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595ED8-B8F5-4598-860C-9B5013BA1696}"/>
              </a:ext>
            </a:extLst>
          </p:cNvPr>
          <p:cNvSpPr/>
          <p:nvPr/>
        </p:nvSpPr>
        <p:spPr>
          <a:xfrm>
            <a:off x="5012697" y="2770300"/>
            <a:ext cx="5485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Interpretability is the degree to which a human can understand the cause of a decision, Miller (2017).</a:t>
            </a:r>
          </a:p>
        </p:txBody>
      </p:sp>
      <p:pic>
        <p:nvPicPr>
          <p:cNvPr id="4098" name="Picture 2" descr="A.I. technical - Machine Learning vs. Deep Learning">
            <a:extLst>
              <a:ext uri="{FF2B5EF4-FFF2-40B4-BE49-F238E27FC236}">
                <a16:creationId xmlns:a16="http://schemas.microsoft.com/office/drawing/2014/main" id="{10D74605-E4C7-445A-AFAF-6A0E37B1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73" y="3429883"/>
            <a:ext cx="67246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When and When Not to Use Deep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523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How much </a:t>
            </a:r>
            <a:r>
              <a:rPr lang="en-US" sz="2400" b="1" dirty="0">
                <a:latin typeface="Baskerville Old Face" panose="02020602080505020303" pitchFamily="18" charset="0"/>
              </a:rPr>
              <a:t>time</a:t>
            </a:r>
            <a:r>
              <a:rPr lang="en-US" sz="2400" dirty="0">
                <a:latin typeface="Baskerville Old Face" panose="02020602080505020303" pitchFamily="18" charset="0"/>
              </a:rPr>
              <a:t> and </a:t>
            </a:r>
            <a:r>
              <a:rPr lang="en-US" sz="2400" b="1" dirty="0">
                <a:latin typeface="Baskerville Old Face" panose="02020602080505020303" pitchFamily="18" charset="0"/>
              </a:rPr>
              <a:t>resources</a:t>
            </a:r>
            <a:r>
              <a:rPr lang="en-US" sz="2400" dirty="0">
                <a:latin typeface="Baskerville Old Face" panose="02020602080505020303" pitchFamily="18" charset="0"/>
              </a:rPr>
              <a:t> are you willing to allocate?</a:t>
            </a:r>
          </a:p>
        </p:txBody>
      </p:sp>
      <p:pic>
        <p:nvPicPr>
          <p:cNvPr id="3074" name="Picture 2" descr="Do we really need GPU for Deep Learning? - CPU vs GPU | by Shachi Shah |  Medium">
            <a:extLst>
              <a:ext uri="{FF2B5EF4-FFF2-40B4-BE49-F238E27FC236}">
                <a16:creationId xmlns:a16="http://schemas.microsoft.com/office/drawing/2014/main" id="{EF603CFF-5441-4D86-B0B2-F45E6F13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37" y="2118879"/>
            <a:ext cx="5251203" cy="45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2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FCAFC-0CE7-4F46-A3BE-E4A2EB225D5B}"/>
              </a:ext>
            </a:extLst>
          </p:cNvPr>
          <p:cNvSpPr/>
          <p:nvPr/>
        </p:nvSpPr>
        <p:spPr>
          <a:xfrm>
            <a:off x="2727525" y="3167390"/>
            <a:ext cx="7018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650910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When and When Not to Use Deep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Do you have enough </a:t>
            </a:r>
            <a:r>
              <a:rPr lang="en-US" sz="2400" b="1" dirty="0">
                <a:latin typeface="Baskerville Old Face" panose="02020602080505020303" pitchFamily="18" charset="0"/>
              </a:rPr>
              <a:t>quality labeled data</a:t>
            </a:r>
            <a:r>
              <a:rPr lang="en-US" sz="2400" dirty="0">
                <a:latin typeface="Baskerville Old Face" panose="02020602080505020303" pitchFamily="18" charset="0"/>
              </a:rPr>
              <a:t>?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Data size versus model performance | Deep learning, Machine learning,  Learning">
            <a:extLst>
              <a:ext uri="{FF2B5EF4-FFF2-40B4-BE49-F238E27FC236}">
                <a16:creationId xmlns:a16="http://schemas.microsoft.com/office/drawing/2014/main" id="{00977174-EF5B-40B7-B91D-F944FB5DA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315" y="2858911"/>
            <a:ext cx="7287146" cy="38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1D8085-8AAE-4DF3-8121-5B8F6DB35CF4}"/>
              </a:ext>
            </a:extLst>
          </p:cNvPr>
          <p:cNvSpPr/>
          <p:nvPr/>
        </p:nvSpPr>
        <p:spPr>
          <a:xfrm>
            <a:off x="3553264" y="2422951"/>
            <a:ext cx="7805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Augmentation and other transformations of the initial dataset will be necessary</a:t>
            </a:r>
          </a:p>
        </p:txBody>
      </p:sp>
    </p:spTree>
    <p:extLst>
      <p:ext uri="{BB962C8B-B14F-4D97-AF65-F5344CB8AC3E}">
        <p14:creationId xmlns:p14="http://schemas.microsoft.com/office/powerpoint/2010/main" val="4282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Perseptron</a:t>
            </a:r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 Forward Propagation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Every NN that is just a single neuron also known as a perceptron.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7252-F00E-49B2-8CD3-EAA2EF166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" t="31682" r="27375" b="19792"/>
          <a:stretch/>
        </p:blipFill>
        <p:spPr>
          <a:xfrm>
            <a:off x="3553264" y="2358888"/>
            <a:ext cx="8191832" cy="332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hlinkClick r:id="rId2" action="ppaction://hlinksldjump"/>
            <a:extLst>
              <a:ext uri="{FF2B5EF4-FFF2-40B4-BE49-F238E27FC236}">
                <a16:creationId xmlns:a16="http://schemas.microsoft.com/office/drawing/2014/main" id="{FD1447AD-946E-4B41-BF83-E65D4DF20010}"/>
              </a:ext>
            </a:extLst>
          </p:cNvPr>
          <p:cNvSpPr txBox="1"/>
          <p:nvPr/>
        </p:nvSpPr>
        <p:spPr>
          <a:xfrm>
            <a:off x="3553264" y="691923"/>
            <a:ext cx="6796684" cy="430887"/>
          </a:xfrm>
          <a:prstGeom prst="rect">
            <a:avLst/>
          </a:prstGeom>
          <a:solidFill>
            <a:srgbClr val="00206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Activation Function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B209291-B78D-401C-BDC4-8B9D350B0554}"/>
              </a:ext>
            </a:extLst>
          </p:cNvPr>
          <p:cNvSpPr txBox="1">
            <a:spLocks/>
          </p:cNvSpPr>
          <p:nvPr/>
        </p:nvSpPr>
        <p:spPr>
          <a:xfrm>
            <a:off x="3328178" y="1661919"/>
            <a:ext cx="8854441" cy="2525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Baskerville Old Face" panose="02020602080505020303" pitchFamily="18" charset="0"/>
              </a:rPr>
              <a:t>The activation function does the non-linear transformation to the input making it capable to learn and perform more complex tasks.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988E1-0F75-41DD-B5FC-CB75A75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0717"/>
            <a:ext cx="3854796" cy="27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476BF-BE35-489A-B5EA-8D6B23C9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54" y="2750776"/>
            <a:ext cx="3986618" cy="28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DE046-25B3-484E-80E7-AD4C32D9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832" y="2756821"/>
            <a:ext cx="4099225" cy="290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9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</TotalTime>
  <Words>1364</Words>
  <Application>Microsoft Office PowerPoint</Application>
  <PresentationFormat>Widescreen</PresentationFormat>
  <Paragraphs>293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Angsana New</vt:lpstr>
      <vt:lpstr>Arial</vt:lpstr>
      <vt:lpstr>Baskerville Old Face</vt:lpstr>
      <vt:lpstr>Calibri</vt:lpstr>
      <vt:lpstr>Calibri Light</vt:lpstr>
      <vt:lpstr>Cambria Math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Maftuh Mashuri</cp:lastModifiedBy>
  <cp:revision>30</cp:revision>
  <dcterms:created xsi:type="dcterms:W3CDTF">2021-08-12T10:21:14Z</dcterms:created>
  <dcterms:modified xsi:type="dcterms:W3CDTF">2021-08-14T12:14:01Z</dcterms:modified>
</cp:coreProperties>
</file>